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6" r:id="rId3"/>
    <p:sldId id="257" r:id="rId4"/>
    <p:sldId id="268" r:id="rId5"/>
    <p:sldId id="269" r:id="rId6"/>
    <p:sldId id="289" r:id="rId7"/>
    <p:sldId id="270" r:id="rId8"/>
    <p:sldId id="291" r:id="rId9"/>
    <p:sldId id="290" r:id="rId10"/>
    <p:sldId id="272" r:id="rId11"/>
    <p:sldId id="287" r:id="rId12"/>
    <p:sldId id="260" r:id="rId13"/>
    <p:sldId id="267" r:id="rId14"/>
    <p:sldId id="264" r:id="rId15"/>
    <p:sldId id="265" r:id="rId16"/>
    <p:sldId id="294" r:id="rId17"/>
    <p:sldId id="293" r:id="rId18"/>
    <p:sldId id="274" r:id="rId19"/>
    <p:sldId id="283" r:id="rId20"/>
    <p:sldId id="279" r:id="rId21"/>
    <p:sldId id="296" r:id="rId22"/>
    <p:sldId id="295" r:id="rId23"/>
    <p:sldId id="301" r:id="rId24"/>
    <p:sldId id="280" r:id="rId25"/>
    <p:sldId id="297" r:id="rId26"/>
    <p:sldId id="285" r:id="rId27"/>
    <p:sldId id="282" r:id="rId28"/>
    <p:sldId id="288" r:id="rId29"/>
    <p:sldId id="298" r:id="rId30"/>
    <p:sldId id="302" r:id="rId31"/>
    <p:sldId id="300" r:id="rId32"/>
    <p:sldId id="278" r:id="rId33"/>
    <p:sldId id="263" r:id="rId34"/>
    <p:sldId id="258"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onns" initials="a" lastIdx="1" clrIdx="0">
    <p:extLst>
      <p:ext uri="{19B8F6BF-5375-455C-9EA6-DF929625EA0E}">
        <p15:presenceInfo xmlns:p15="http://schemas.microsoft.com/office/powerpoint/2012/main" userId="adon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01" autoAdjust="0"/>
  </p:normalViewPr>
  <p:slideViewPr>
    <p:cSldViewPr snapToGrid="0">
      <p:cViewPr varScale="1">
        <p:scale>
          <a:sx n="65" d="100"/>
          <a:sy n="65" d="100"/>
        </p:scale>
        <p:origin x="14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B7A63-50AF-4B65-8769-034E4E23A26A}" type="datetimeFigureOut">
              <a:rPr lang="nl-NL" smtClean="0"/>
              <a:t>28-7-2017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CAF1D-2405-449A-B6DF-7ECFABCA3301}" type="slidenum">
              <a:rPr lang="nl-NL" smtClean="0"/>
              <a:t>‹nr.›</a:t>
            </a:fld>
            <a:endParaRPr lang="nl-NL"/>
          </a:p>
        </p:txBody>
      </p:sp>
    </p:spTree>
    <p:extLst>
      <p:ext uri="{BB962C8B-B14F-4D97-AF65-F5344CB8AC3E}">
        <p14:creationId xmlns:p14="http://schemas.microsoft.com/office/powerpoint/2010/main" val="207829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g.org/standaarden/volledig/nhg-standaard-de-overgang#note-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mpower.pharmac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nhg.org/standaarden/volledig/nhg-standaard-de-overgang#note-13" TargetMode="External"/><Relationship Id="rId3" Type="http://schemas.openxmlformats.org/officeDocument/2006/relationships/hyperlink" Target="https://www.nhg.org/standaarden/volledig/nhg-standaard-de-overgang#note-7" TargetMode="External"/><Relationship Id="rId7" Type="http://schemas.openxmlformats.org/officeDocument/2006/relationships/hyperlink" Target="https://www.nhg.org/standaarden/volledig/nhg-standaard-de-overgang#note-12"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nhg.org/standaarden/volledig/nhg-standaard-de-overgang#note-11" TargetMode="External"/><Relationship Id="rId5" Type="http://schemas.openxmlformats.org/officeDocument/2006/relationships/hyperlink" Target="https://www.nhg.org/standaarden/volledig/nhg-standaard-de-overgang#note-10" TargetMode="External"/><Relationship Id="rId10" Type="http://schemas.openxmlformats.org/officeDocument/2006/relationships/hyperlink" Target="https://www.nhg.org/standaarden/volledig/nhg-standaard-de-overgang#note-15" TargetMode="External"/><Relationship Id="rId4" Type="http://schemas.openxmlformats.org/officeDocument/2006/relationships/hyperlink" Target="https://www.nhg.org/standaarden/volledig/nhg-standaard-de-overgang#note-8" TargetMode="External"/><Relationship Id="rId9" Type="http://schemas.openxmlformats.org/officeDocument/2006/relationships/hyperlink" Target="https://www.nhg.org/standaarden/volledig/nhg-standaard-de-overgang#note-1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harmacologicalsciences.us/pharmaceutical-chemistr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hg.org/standaarden/volledig/nhg-standaard-de-overgang#note-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t>
            </a:r>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3</a:t>
            </a:fld>
            <a:endParaRPr lang="nl-NL"/>
          </a:p>
        </p:txBody>
      </p:sp>
    </p:spTree>
    <p:extLst>
      <p:ext uri="{BB962C8B-B14F-4D97-AF65-F5344CB8AC3E}">
        <p14:creationId xmlns:p14="http://schemas.microsoft.com/office/powerpoint/2010/main" val="47829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ECD14-A21A-446D-A3F6-788E07E3AC55}" type="slidenum">
              <a:rPr lang="en-US" smtClean="0"/>
              <a:t>15</a:t>
            </a:fld>
            <a:endParaRPr lang="en-US"/>
          </a:p>
        </p:txBody>
      </p:sp>
    </p:spTree>
    <p:extLst>
      <p:ext uri="{BB962C8B-B14F-4D97-AF65-F5344CB8AC3E}">
        <p14:creationId xmlns:p14="http://schemas.microsoft.com/office/powerpoint/2010/main" val="346936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https://www.youtube.com/watch?v=l49i60tFbkU</a:t>
            </a:r>
          </a:p>
          <a:p>
            <a:r>
              <a:rPr lang="nl-NL" dirty="0"/>
              <a:t>Tijdens de overgang wordt de vruchtbare levensfase van een vrouw afgesloten. Verandering van de ovariële functie ligt hieraan ten grondslag. Door veroudering verdwijnen nagenoeg alle follikels uit de ovaria en neemt de kwaliteit van de nog resterende follikels af. Uiteindelijk reageren deze follikels niet meer op gonadotrope hormonen en stopt de folliculaire uitrijping.</a:t>
            </a:r>
          </a:p>
          <a:p>
            <a:r>
              <a:rPr lang="nl-NL" dirty="0"/>
              <a:t>Voordat de menstruaties veranderen, stijgt het follikelstimulerend hormoon (FSH) als teken van ovariële veroudering. Tijdens de perimenopauze stijgt het FSH verder en kunnen er zowel ovulatoire als anovulatoire cycli optreden. Bij anovulatoire cycli produceren de follikels onvoldoende oestradiol om een ovulatie te induceren, ondanks stimulatie door een verhoogd FSH. Kort voor de menopauze dalen de oestrogeenspiegels. Het FSH blijft verhoogd.</a:t>
            </a:r>
            <a:r>
              <a:rPr lang="nl-NL" baseline="30000" dirty="0">
                <a:hlinkClick r:id="rId3"/>
              </a:rPr>
              <a:t>6)</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17</a:t>
            </a:fld>
            <a:endParaRPr lang="nl-NL"/>
          </a:p>
        </p:txBody>
      </p:sp>
    </p:spTree>
    <p:extLst>
      <p:ext uri="{BB962C8B-B14F-4D97-AF65-F5344CB8AC3E}">
        <p14:creationId xmlns:p14="http://schemas.microsoft.com/office/powerpoint/2010/main" val="350734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http://www.womens-health-advice.com/menopause-effects.html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de </a:t>
            </a:r>
            <a:r>
              <a:rPr lang="en-US" dirty="0" err="1"/>
              <a:t>menopauze</a:t>
            </a:r>
            <a:r>
              <a:rPr lang="en-US" dirty="0"/>
              <a:t>,</a:t>
            </a:r>
            <a:r>
              <a:rPr lang="en-US" baseline="0" dirty="0"/>
              <a:t> </a:t>
            </a:r>
            <a:r>
              <a:rPr lang="en-US" baseline="0" dirty="0" err="1"/>
              <a:t>wanneer</a:t>
            </a:r>
            <a:r>
              <a:rPr lang="en-US" baseline="0" dirty="0"/>
              <a:t> de </a:t>
            </a:r>
            <a:r>
              <a:rPr lang="en-US" baseline="0" dirty="0" err="1"/>
              <a:t>follikels</a:t>
            </a:r>
            <a:r>
              <a:rPr lang="en-US" baseline="0" dirty="0"/>
              <a:t> </a:t>
            </a:r>
            <a:r>
              <a:rPr lang="en-US" baseline="0" dirty="0" err="1"/>
              <a:t>niet</a:t>
            </a:r>
            <a:r>
              <a:rPr lang="en-US" baseline="0" dirty="0"/>
              <a:t> </a:t>
            </a:r>
            <a:r>
              <a:rPr lang="en-US" baseline="0" dirty="0" err="1"/>
              <a:t>meer</a:t>
            </a:r>
            <a:r>
              <a:rPr lang="en-US" baseline="0" dirty="0"/>
              <a:t> </a:t>
            </a:r>
            <a:r>
              <a:rPr lang="en-US" baseline="0" dirty="0" err="1"/>
              <a:t>actief</a:t>
            </a:r>
            <a:r>
              <a:rPr lang="en-US" baseline="0" dirty="0"/>
              <a:t> </a:t>
            </a:r>
            <a:r>
              <a:rPr lang="en-US" baseline="0" dirty="0" err="1"/>
              <a:t>zijn</a:t>
            </a:r>
            <a:r>
              <a:rPr lang="en-US" baseline="0" dirty="0"/>
              <a:t>, </a:t>
            </a:r>
            <a:r>
              <a:rPr lang="en-US" baseline="0" dirty="0" err="1"/>
              <a:t>blijft</a:t>
            </a:r>
            <a:r>
              <a:rPr lang="en-US" baseline="0" dirty="0"/>
              <a:t> het stroma van ovarium </a:t>
            </a:r>
            <a:r>
              <a:rPr lang="en-US" baseline="0" dirty="0" err="1"/>
              <a:t>onder</a:t>
            </a:r>
            <a:r>
              <a:rPr lang="en-US" baseline="0" dirty="0"/>
              <a:t> </a:t>
            </a:r>
            <a:r>
              <a:rPr lang="en-US" baseline="0" dirty="0" err="1"/>
              <a:t>invloed</a:t>
            </a:r>
            <a:r>
              <a:rPr lang="en-US" baseline="0" dirty="0"/>
              <a:t> van </a:t>
            </a:r>
            <a:r>
              <a:rPr lang="en-US" baseline="0" dirty="0" err="1"/>
              <a:t>hoge</a:t>
            </a:r>
            <a:r>
              <a:rPr lang="en-US" baseline="0" dirty="0"/>
              <a:t> LH-</a:t>
            </a:r>
            <a:r>
              <a:rPr lang="en-US" baseline="0" dirty="0" err="1"/>
              <a:t>spiegels</a:t>
            </a:r>
            <a:r>
              <a:rPr lang="en-US" baseline="0" dirty="0"/>
              <a:t> </a:t>
            </a:r>
            <a:r>
              <a:rPr lang="en-US" baseline="0" dirty="0" err="1"/>
              <a:t>actief</a:t>
            </a:r>
            <a:r>
              <a:rPr lang="en-US" baseline="0" dirty="0"/>
              <a:t> </a:t>
            </a:r>
            <a:r>
              <a:rPr lang="en-US" baseline="0" dirty="0" err="1"/>
              <a:t>en</a:t>
            </a:r>
            <a:r>
              <a:rPr lang="en-US" baseline="0" dirty="0"/>
              <a:t> </a:t>
            </a:r>
            <a:r>
              <a:rPr lang="en-US" baseline="0" dirty="0" err="1"/>
              <a:t>produceert</a:t>
            </a:r>
            <a:r>
              <a:rPr lang="en-US" baseline="0" dirty="0"/>
              <a:t> het nog </a:t>
            </a:r>
            <a:r>
              <a:rPr lang="en-US" baseline="0" dirty="0" err="1"/>
              <a:t>lange</a:t>
            </a:r>
            <a:r>
              <a:rPr lang="en-US" baseline="0" dirty="0"/>
              <a:t> </a:t>
            </a:r>
            <a:r>
              <a:rPr lang="en-US" baseline="0" dirty="0" err="1"/>
              <a:t>tijd</a:t>
            </a:r>
            <a:r>
              <a:rPr lang="en-US" baseline="0" dirty="0"/>
              <a:t> </a:t>
            </a:r>
            <a:r>
              <a:rPr lang="en-US" baseline="0" dirty="0" err="1"/>
              <a:t>androsteendion</a:t>
            </a:r>
            <a:r>
              <a:rPr lang="en-US" baseline="0" dirty="0"/>
              <a:t> </a:t>
            </a:r>
            <a:r>
              <a:rPr lang="en-US" baseline="0" dirty="0" err="1"/>
              <a:t>en</a:t>
            </a:r>
            <a:r>
              <a:rPr lang="en-US" baseline="0" dirty="0"/>
              <a:t> </a:t>
            </a:r>
            <a:r>
              <a:rPr lang="en-US" baseline="0" dirty="0" err="1"/>
              <a:t>vooral</a:t>
            </a:r>
            <a:r>
              <a:rPr lang="en-US" baseline="0" dirty="0"/>
              <a:t> </a:t>
            </a:r>
            <a:r>
              <a:rPr lang="en-US" baseline="0" dirty="0" err="1"/>
              <a:t>testosteron</a:t>
            </a:r>
            <a:r>
              <a:rPr lang="en-US" baseline="0" dirty="0"/>
              <a:t>. </a:t>
            </a:r>
            <a:r>
              <a:rPr lang="en-US" baseline="0" dirty="0" err="1"/>
              <a:t>Androsteendion</a:t>
            </a:r>
            <a:r>
              <a:rPr lang="en-US" baseline="0" dirty="0"/>
              <a:t> </a:t>
            </a:r>
            <a:r>
              <a:rPr lang="en-US" baseline="0" dirty="0" err="1"/>
              <a:t>wordt</a:t>
            </a:r>
            <a:r>
              <a:rPr lang="en-US" baseline="0" dirty="0"/>
              <a:t> in het </a:t>
            </a:r>
            <a:r>
              <a:rPr lang="en-US" baseline="0" dirty="0" err="1"/>
              <a:t>vetweefsel</a:t>
            </a:r>
            <a:r>
              <a:rPr lang="en-US" baseline="0" dirty="0"/>
              <a:t> </a:t>
            </a:r>
            <a:r>
              <a:rPr lang="en-US" baseline="0" dirty="0" err="1"/>
              <a:t>omgezet</a:t>
            </a:r>
            <a:r>
              <a:rPr lang="en-US" baseline="0" dirty="0"/>
              <a:t> in </a:t>
            </a:r>
            <a:r>
              <a:rPr lang="en-US" baseline="0" dirty="0" err="1"/>
              <a:t>oestron</a:t>
            </a:r>
            <a:r>
              <a:rPr lang="en-US" baseline="0" dirty="0"/>
              <a:t>. </a:t>
            </a:r>
            <a:r>
              <a:rPr lang="en-US" baseline="0" dirty="0" err="1"/>
              <a:t>Adipeuze</a:t>
            </a:r>
            <a:r>
              <a:rPr lang="en-US" baseline="0" dirty="0"/>
              <a:t> </a:t>
            </a:r>
            <a:r>
              <a:rPr lang="en-US" baseline="0" dirty="0" err="1"/>
              <a:t>vrouwen</a:t>
            </a:r>
            <a:r>
              <a:rPr lang="en-US" baseline="0" dirty="0"/>
              <a:t> </a:t>
            </a:r>
            <a:r>
              <a:rPr lang="en-US" baseline="0" dirty="0" err="1"/>
              <a:t>kunnen</a:t>
            </a:r>
            <a:r>
              <a:rPr lang="en-US" baseline="0" dirty="0"/>
              <a:t> zo nog </a:t>
            </a:r>
            <a:r>
              <a:rPr lang="en-US" baseline="0" dirty="0" err="1"/>
              <a:t>langere</a:t>
            </a:r>
            <a:r>
              <a:rPr lang="en-US" baseline="0" dirty="0"/>
              <a:t> </a:t>
            </a:r>
            <a:r>
              <a:rPr lang="en-US" baseline="0" dirty="0" err="1"/>
              <a:t>tijd</a:t>
            </a:r>
            <a:r>
              <a:rPr lang="en-US" baseline="0" dirty="0"/>
              <a:t> </a:t>
            </a:r>
            <a:r>
              <a:rPr lang="en-US" baseline="0" dirty="0" err="1"/>
              <a:t>een</a:t>
            </a:r>
            <a:r>
              <a:rPr lang="en-US" baseline="0" dirty="0"/>
              <a:t> </a:t>
            </a:r>
            <a:r>
              <a:rPr lang="en-US" baseline="0" dirty="0" err="1"/>
              <a:t>aanzienlijke</a:t>
            </a:r>
            <a:r>
              <a:rPr lang="en-US" baseline="0" dirty="0"/>
              <a:t> </a:t>
            </a:r>
            <a:r>
              <a:rPr lang="en-US" baseline="0" dirty="0" err="1"/>
              <a:t>oestrogeenproductie</a:t>
            </a:r>
            <a:r>
              <a:rPr lang="en-US" baseline="0" dirty="0"/>
              <a:t> </a:t>
            </a:r>
            <a:r>
              <a:rPr lang="en-US" baseline="0" dirty="0" err="1"/>
              <a:t>hebben</a:t>
            </a:r>
            <a:r>
              <a:rPr lang="en-US" baseline="0" dirty="0"/>
              <a:t>.</a:t>
            </a:r>
            <a:endParaRPr lang="en-US" dirty="0"/>
          </a:p>
          <a:p>
            <a:r>
              <a:rPr lang="en-US" b="1" dirty="0"/>
              <a:t>Clone of Menopause &amp; PMS </a:t>
            </a:r>
          </a:p>
          <a:p>
            <a:r>
              <a:rPr lang="en-US" b="1" dirty="0"/>
              <a:t>Breadcrumb</a:t>
            </a:r>
          </a:p>
          <a:p>
            <a:r>
              <a:rPr lang="en-US" dirty="0">
                <a:hlinkClick r:id="rId3"/>
              </a:rPr>
              <a:t>Home</a:t>
            </a:r>
            <a:r>
              <a:rPr lang="en-US" dirty="0"/>
              <a:t> </a:t>
            </a:r>
          </a:p>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18</a:t>
            </a:fld>
            <a:endParaRPr lang="nl-NL"/>
          </a:p>
        </p:txBody>
      </p:sp>
    </p:spTree>
    <p:extLst>
      <p:ext uri="{BB962C8B-B14F-4D97-AF65-F5344CB8AC3E}">
        <p14:creationId xmlns:p14="http://schemas.microsoft.com/office/powerpoint/2010/main" val="140793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http://www.naturalremedies.org/menopause/</a:t>
            </a:r>
          </a:p>
          <a:p>
            <a:r>
              <a:rPr lang="nl-NL" dirty="0">
                <a:effectLst/>
              </a:rPr>
              <a:t>veel vrouwen last van vasomotorische symptomen, zoals opvliegers en nachtelijke zweetaanvallen. Een opvlieger is een spontane aanval van perifere vasodilatatie en kan samengaan met hitte, blozen, zweten, toename van de hartslag en rillingen. Het kan ook leiden tot slaapproblemen.</a:t>
            </a:r>
          </a:p>
          <a:p>
            <a:endParaRPr lang="nl-NL" dirty="0">
              <a:effectLst/>
            </a:endParaRPr>
          </a:p>
          <a:p>
            <a:r>
              <a:rPr lang="nl-NL" dirty="0"/>
              <a:t>Een opvlieger is een spontane aanval van perifere vasodilatatie, samengaand met een gevoel van hitte, blozen en (hevig) transpireren, een toegenomen hartslag en rillingen. Niet alle symptomen zijn altijd aanwezig. Opvliegers kunnen ook ’s nachts optreden (nachtelijke transpiratieaanvallen). Een typische opvlieger duurt drie tot vijf minuten. De frequentie van opvliegers varieert van een paar per maand tot enkele per uur.</a:t>
            </a:r>
            <a:r>
              <a:rPr lang="nl-NL" baseline="30000" dirty="0">
                <a:hlinkClick r:id="rId3"/>
              </a:rPr>
              <a:t>7)</a:t>
            </a:r>
            <a:r>
              <a:rPr lang="nl-NL" dirty="0"/>
              <a:t> De precieze oorzaak van opvliegers is onbekend.</a:t>
            </a:r>
            <a:r>
              <a:rPr lang="nl-NL" baseline="30000" dirty="0">
                <a:hlinkClick r:id="rId4"/>
              </a:rPr>
              <a:t>8)</a:t>
            </a:r>
            <a:r>
              <a:rPr lang="nl-NL" dirty="0"/>
              <a:t> Er zijn aanwijzingen dat vasomotorische symptomen gerelateerd zijn aan een verhoogd risico op cardiovasculaire aandoeningen, maar de onderzoeksresultaten op dit vlak zijn inconsistent. . De klachten tijdens de overgang worden beïnvloed door biologische en sociaal-culturele factoren.</a:t>
            </a:r>
            <a:r>
              <a:rPr lang="nl-NL" baseline="30000" dirty="0">
                <a:hlinkClick r:id="rId5"/>
              </a:rPr>
              <a:t>10)</a:t>
            </a:r>
            <a:r>
              <a:rPr lang="nl-NL" dirty="0"/>
              <a:t> Veel vrouwen hebben tijdens de overgang last van vasomotorische symptomen, die ook kunnen leiden tot slaapproblemen.</a:t>
            </a:r>
            <a:r>
              <a:rPr lang="nl-NL" baseline="30000" dirty="0">
                <a:hlinkClick r:id="rId6"/>
              </a:rPr>
              <a:t>11)</a:t>
            </a:r>
            <a:r>
              <a:rPr lang="nl-NL" dirty="0"/>
              <a:t> Of etniciteit en leefstijlfactoren, zoals roken en BMI, het optreden van vasomotorische symptomen beïnvloeden, is niet bekend.</a:t>
            </a:r>
            <a:r>
              <a:rPr lang="nl-NL" baseline="30000" dirty="0">
                <a:hlinkClick r:id="rId7"/>
              </a:rPr>
              <a:t>12)</a:t>
            </a:r>
            <a:r>
              <a:rPr lang="nl-NL" dirty="0"/>
              <a:t> </a:t>
            </a:r>
          </a:p>
          <a:p>
            <a:endParaRPr lang="nl-NL" dirty="0"/>
          </a:p>
          <a:p>
            <a:r>
              <a:rPr lang="nl-NL" dirty="0"/>
              <a:t>Door lagere oestrogeenspiegels na de menopauze wordt het slijmvlies van de vagina dunner en bleker, soms zijn er petechiën. Er is minder glycogeen beschikbaar voor de vaginale </a:t>
            </a:r>
            <a:r>
              <a:rPr lang="nl-NL" dirty="0" err="1"/>
              <a:t>melkzuurproducerende</a:t>
            </a:r>
            <a:r>
              <a:rPr lang="nl-NL" dirty="0"/>
              <a:t> </a:t>
            </a:r>
            <a:r>
              <a:rPr lang="nl-NL" dirty="0" err="1"/>
              <a:t>lactobacillen</a:t>
            </a:r>
            <a:r>
              <a:rPr lang="nl-NL" dirty="0"/>
              <a:t>, waardoor deze in aantal afnemen. Daling van melkzuur maakt het milieu in de vagina basisch, waardoor gemakkelijk overgroei van andere bacteriën kan ontstaan. Lagere oestrogeenspiegels veroorzaken ook daling in de vaginale doorbloeding, verminderde lubricatie en weefselveranderingen. Ook vaginale atrofie kan klachten geven, zoals vaginale irritatie, droogheid, jeuk, afscheiding en dyspareunie. Deze klachten beïnvloeden de seksualiteit, maar ook andere, leeftijdsgebonden, factoren spelen daarbij een rol: de verslechtering van de eigen gezondheid en die van de partner en voorafgaande seksualiteitsbeleving. Bij postmenopauzale vrouwen duurt het bij seksuele opwinding langer voor er lubricatie optreedt. Een adequate seksuele stimulatie verhoogt de vaginale doorbloeding, waardoor de lubricatie voldoende kan zijn en er geen dyspareunie hoeft op te treden.</a:t>
            </a:r>
            <a:r>
              <a:rPr lang="nl-NL" baseline="30000" dirty="0">
                <a:hlinkClick r:id="rId8"/>
              </a:rPr>
              <a:t>13)</a:t>
            </a:r>
            <a:r>
              <a:rPr lang="nl-NL" dirty="0"/>
              <a:t> Er bestaat geen duidelijke associatie tussen de overgang en depressie, angst en andere psychische klachten. Wel zouden vrouwen met een eerdere depressie een verhoogd risico hebben op depressieve klachten tijdens de overgang.</a:t>
            </a:r>
            <a:r>
              <a:rPr lang="nl-NL" baseline="30000" dirty="0">
                <a:hlinkClick r:id="rId9"/>
              </a:rPr>
              <a:t>14)</a:t>
            </a:r>
            <a:r>
              <a:rPr lang="nl-NL" dirty="0"/>
              <a:t> Ook een duidelijke associatie tussen de overgang en gewrichtsklachten of artrose ontbreekt.</a:t>
            </a:r>
            <a:r>
              <a:rPr lang="nl-NL" baseline="30000" dirty="0">
                <a:hlinkClick r:id="rId10"/>
              </a:rPr>
              <a:t>15)</a:t>
            </a:r>
            <a:r>
              <a:rPr lang="nl-NL" dirty="0"/>
              <a:t> </a:t>
            </a:r>
          </a:p>
          <a:p>
            <a:r>
              <a:rPr lang="nl-NL" dirty="0"/>
              <a:t>Gebruik van hormonale anticonceptie kan symptomen en klachten van de overgang maskeren.</a:t>
            </a:r>
          </a:p>
          <a:p>
            <a:endParaRPr lang="nl-NL" b="1"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19</a:t>
            </a:fld>
            <a:endParaRPr lang="nl-NL"/>
          </a:p>
        </p:txBody>
      </p:sp>
    </p:spTree>
    <p:extLst>
      <p:ext uri="{BB962C8B-B14F-4D97-AF65-F5344CB8AC3E}">
        <p14:creationId xmlns:p14="http://schemas.microsoft.com/office/powerpoint/2010/main" val="367046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307975" y="865188"/>
            <a:ext cx="6183313" cy="3479800"/>
          </a:xfrm>
          <a:ln/>
        </p:spPr>
      </p:sp>
      <p:sp>
        <p:nvSpPr>
          <p:cNvPr id="24578" name="Rectangle 3"/>
          <p:cNvSpPr>
            <a:spLocks noGrp="1" noChangeArrowheads="1"/>
          </p:cNvSpPr>
          <p:nvPr>
            <p:ph type="body" idx="1"/>
          </p:nvPr>
        </p:nvSpPr>
        <p:spPr>
          <a:xfrm>
            <a:off x="906463" y="4719638"/>
            <a:ext cx="4984750" cy="4178300"/>
          </a:xfrm>
          <a:noFill/>
          <a:ln/>
        </p:spPr>
        <p:txBody>
          <a:bodyPr/>
          <a:lstStyle/>
          <a:p>
            <a:endParaRPr lang="en-US"/>
          </a:p>
        </p:txBody>
      </p:sp>
    </p:spTree>
    <p:extLst>
      <p:ext uri="{BB962C8B-B14F-4D97-AF65-F5344CB8AC3E}">
        <p14:creationId xmlns:p14="http://schemas.microsoft.com/office/powerpoint/2010/main" val="236229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22</a:t>
            </a:fld>
            <a:endParaRPr lang="nl-NL"/>
          </a:p>
        </p:txBody>
      </p:sp>
    </p:spTree>
    <p:extLst>
      <p:ext uri="{BB962C8B-B14F-4D97-AF65-F5344CB8AC3E}">
        <p14:creationId xmlns:p14="http://schemas.microsoft.com/office/powerpoint/2010/main" val="1438977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Geadviseerd wordt om voor het starten van hormoontherapie het cardiovasculair risicoprofiel en het risico op veneuze trombo-embolie en mammacarcinoom te bepalen.</a:t>
            </a:r>
          </a:p>
          <a:p>
            <a:endParaRPr lang="nl-NL" dirty="0"/>
          </a:p>
          <a:p>
            <a:r>
              <a:rPr lang="nl-NL" dirty="0"/>
              <a:t>Ontraad hormonale behandeling bij:</a:t>
            </a:r>
          </a:p>
          <a:p>
            <a:pPr marL="171450" indent="-171450">
              <a:buFont typeface="Arial" panose="020B0604020202020204" pitchFamily="34" charset="0"/>
              <a:buChar char="•"/>
            </a:pPr>
            <a:r>
              <a:rPr lang="nl-NL" dirty="0"/>
              <a:t>roken en/of </a:t>
            </a:r>
            <a:r>
              <a:rPr lang="nl-NL" dirty="0" err="1"/>
              <a:t>antihypertensieve</a:t>
            </a:r>
            <a:r>
              <a:rPr lang="nl-NL" dirty="0"/>
              <a:t> of cholesterolverlagende medicatie, na myocardinfarct of CVA;</a:t>
            </a:r>
          </a:p>
          <a:p>
            <a:pPr marL="171450" indent="-171450">
              <a:buFont typeface="Arial" panose="020B0604020202020204" pitchFamily="34" charset="0"/>
              <a:buChar char="•"/>
            </a:pPr>
            <a:r>
              <a:rPr lang="nl-NL" dirty="0"/>
              <a:t>na veneuze trombo-embolie (VTE), trombofilie of belaste familieanamnese voor VTE;</a:t>
            </a:r>
          </a:p>
          <a:p>
            <a:pPr marL="171450" indent="-171450">
              <a:buFont typeface="Arial" panose="020B0604020202020204" pitchFamily="34" charset="0"/>
              <a:buChar char="•"/>
            </a:pPr>
            <a:r>
              <a:rPr lang="nl-NL" dirty="0"/>
              <a:t>verhoogd risico op mammacarcinoom of aanwezigheid van hormoonafhankelijke tumoren zoals mamma- of endometriumcarcinoom (al dan niet in remissie);</a:t>
            </a:r>
          </a:p>
          <a:p>
            <a:pPr marL="171450" indent="-171450">
              <a:buFont typeface="Arial" panose="020B0604020202020204" pitchFamily="34" charset="0"/>
              <a:buChar char="•"/>
            </a:pPr>
            <a:r>
              <a:rPr lang="nl-NL" dirty="0"/>
              <a:t>ernstige leverfunctiestoornissen of cholestatische icterus tijdens zwangerschap;</a:t>
            </a:r>
          </a:p>
          <a:p>
            <a:pPr marL="171450" indent="-171450">
              <a:buFont typeface="Arial" panose="020B0604020202020204" pitchFamily="34" charset="0"/>
              <a:buChar char="•"/>
            </a:pPr>
            <a:r>
              <a:rPr lang="nl-NL" dirty="0"/>
              <a:t>endometriose.</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Vroege menopauze</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23</a:t>
            </a:fld>
            <a:endParaRPr lang="nl-NL"/>
          </a:p>
        </p:txBody>
      </p:sp>
    </p:spTree>
    <p:extLst>
      <p:ext uri="{BB962C8B-B14F-4D97-AF65-F5344CB8AC3E}">
        <p14:creationId xmlns:p14="http://schemas.microsoft.com/office/powerpoint/2010/main" val="908437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Klachten</a:t>
            </a:r>
          </a:p>
          <a:p>
            <a:r>
              <a:rPr lang="nl-NL" dirty="0"/>
              <a:t>menstruatieveranderingen;</a:t>
            </a:r>
          </a:p>
          <a:p>
            <a:r>
              <a:rPr lang="nl-NL" dirty="0"/>
              <a:t>vasomotorische klachten;</a:t>
            </a:r>
          </a:p>
          <a:p>
            <a:r>
              <a:rPr lang="nl-NL" dirty="0"/>
              <a:t>vaginale klachten ten gevolge van vaginale atrofie.</a:t>
            </a:r>
          </a:p>
          <a:p>
            <a:endParaRPr lang="nl-NL" dirty="0"/>
          </a:p>
          <a:p>
            <a:endParaRPr lang="nl-NL" dirty="0"/>
          </a:p>
          <a:p>
            <a:r>
              <a:rPr lang="nl-NL" dirty="0"/>
              <a:t>Bij vrouwen</a:t>
            </a:r>
            <a:r>
              <a:rPr lang="nl-NL" i="1" dirty="0"/>
              <a:t> met uterus: </a:t>
            </a:r>
            <a:r>
              <a:rPr lang="nl-NL" dirty="0"/>
              <a:t>geef oestrogeen </a:t>
            </a:r>
            <a:r>
              <a:rPr lang="nl-NL" b="1" u="sng" dirty="0"/>
              <a:t>altijd in combinatie </a:t>
            </a:r>
            <a:r>
              <a:rPr lang="nl-NL" b="1" i="1" u="sng" dirty="0"/>
              <a:t>met</a:t>
            </a:r>
            <a:r>
              <a:rPr lang="nl-NL" b="1" u="sng" dirty="0"/>
              <a:t> progestageen om het risico op endometriumhyperplasie en -carcinoom</a:t>
            </a:r>
            <a:r>
              <a:rPr lang="nl-NL" dirty="0"/>
              <a:t> te beperken</a:t>
            </a:r>
            <a:r>
              <a:rPr lang="nl-NL" i="1" dirty="0"/>
              <a:t>: </a:t>
            </a:r>
            <a:endParaRPr lang="nl-NL" dirty="0"/>
          </a:p>
          <a:p>
            <a:r>
              <a:rPr lang="nl-NL" i="1" dirty="0"/>
              <a:t>Perimenopauzaal </a:t>
            </a:r>
            <a:r>
              <a:rPr lang="nl-NL" dirty="0"/>
              <a:t>met anticonceptiewens:</a:t>
            </a:r>
          </a:p>
          <a:p>
            <a:pPr lvl="1"/>
            <a:r>
              <a:rPr lang="nl-NL" dirty="0"/>
              <a:t>orale anticonceptie (combinatiepreparaat, zie NHG-Standaard Anticonceptie);</a:t>
            </a:r>
          </a:p>
          <a:p>
            <a:pPr lvl="1"/>
            <a:r>
              <a:rPr lang="nl-NL" dirty="0"/>
              <a:t>bij hormoonspiraal &lt; 5 jaar: estradiol 1 mg/dag oraal of estradiolpleister 50 </a:t>
            </a:r>
            <a:r>
              <a:rPr lang="nl-NL" dirty="0" err="1"/>
              <a:t>microg</a:t>
            </a:r>
            <a:r>
              <a:rPr lang="nl-NL" dirty="0"/>
              <a:t>/24 uur (= 2 pleisters/week).</a:t>
            </a:r>
          </a:p>
          <a:p>
            <a:r>
              <a:rPr lang="nl-NL" i="1" dirty="0"/>
              <a:t>Perimenopauzaal </a:t>
            </a:r>
            <a:r>
              <a:rPr lang="nl-NL" dirty="0"/>
              <a:t>zonder anticonceptiewens:</a:t>
            </a:r>
          </a:p>
          <a:p>
            <a:pPr lvl="1"/>
            <a:r>
              <a:rPr lang="nl-NL" dirty="0"/>
              <a:t>sequentiële combinatietherapie (kalenderverpakking: 14 dagen estradiol 1 mg en vervolgens 14 dagen estradiol 1 mg/dydrogesteron 10 mg oraal, zonder stopweek).</a:t>
            </a:r>
          </a:p>
          <a:p>
            <a:r>
              <a:rPr lang="nl-NL" i="1" dirty="0"/>
              <a:t>postmenopauzaal</a:t>
            </a:r>
            <a:r>
              <a:rPr lang="nl-NL" dirty="0"/>
              <a:t>:</a:t>
            </a:r>
          </a:p>
          <a:p>
            <a:pPr lvl="1"/>
            <a:r>
              <a:rPr lang="nl-NL" dirty="0"/>
              <a:t>sequentiële combinatietherapie (kalenderverpakking: 14 dagen estradiol 1 mg en vervolgens 14 dagen estradiol 1 mg/dydrogesteron 10 mg oraal, zonder stopweek), óf</a:t>
            </a:r>
          </a:p>
          <a:p>
            <a:pPr lvl="1"/>
            <a:r>
              <a:rPr lang="nl-NL" dirty="0"/>
              <a:t>continue combinatietherapie (dagelijks estradiol 1 mg/dydrogesteron 5 mg of estradiol 1 mg/norethisteron 0,5 mg oraal).</a:t>
            </a:r>
          </a:p>
          <a:p>
            <a:r>
              <a:rPr lang="nl-NL" dirty="0"/>
              <a:t>Bij vrouwen </a:t>
            </a:r>
            <a:r>
              <a:rPr lang="nl-NL" i="1" dirty="0"/>
              <a:t>zonder uterus:</a:t>
            </a:r>
            <a:r>
              <a:rPr lang="nl-NL" dirty="0"/>
              <a:t> geef oestrogeen </a:t>
            </a:r>
            <a:r>
              <a:rPr lang="nl-NL" i="1" dirty="0"/>
              <a:t>zonder </a:t>
            </a:r>
            <a:r>
              <a:rPr lang="nl-NL" dirty="0"/>
              <a:t>progestageen:</a:t>
            </a:r>
          </a:p>
          <a:p>
            <a:r>
              <a:rPr lang="nl-NL" dirty="0"/>
              <a:t>estradiol 1 mg/dag oraal of estradiolpleister 50 </a:t>
            </a:r>
            <a:r>
              <a:rPr lang="nl-NL" dirty="0" err="1"/>
              <a:t>microg</a:t>
            </a:r>
            <a:r>
              <a:rPr lang="nl-NL" dirty="0"/>
              <a:t>/24 uur (= 2 pleisters/week).</a:t>
            </a:r>
          </a:p>
          <a:p>
            <a:endParaRPr lang="nl-NL" dirty="0"/>
          </a:p>
          <a:p>
            <a:r>
              <a:rPr lang="nl-NL" dirty="0"/>
              <a:t>Bij hormonale behandeling van </a:t>
            </a:r>
            <a:r>
              <a:rPr lang="nl-NL" i="1" dirty="0"/>
              <a:t>vasomotorische klachten:</a:t>
            </a:r>
            <a:endParaRPr lang="nl-NL" dirty="0"/>
          </a:p>
          <a:p>
            <a:r>
              <a:rPr lang="nl-NL" dirty="0"/>
              <a:t>evalueer na drie maanden het resultaat;</a:t>
            </a:r>
          </a:p>
          <a:p>
            <a:r>
              <a:rPr lang="nl-NL" dirty="0"/>
              <a:t>verhoging van de dosering wordt niet aanbevolen;</a:t>
            </a:r>
          </a:p>
          <a:p>
            <a:r>
              <a:rPr lang="nl-NL" dirty="0"/>
              <a:t>adviseer om na zes maanden de medicatie op proef te staken (zonder afbouwschema);</a:t>
            </a:r>
          </a:p>
          <a:p>
            <a:r>
              <a:rPr lang="nl-NL" dirty="0"/>
              <a:t>bij veel hinder van vasomotorische klachten na stoppen: overweeg medicatie opnieuw voor zes maanden voor te schrijven.</a:t>
            </a:r>
          </a:p>
          <a:p>
            <a:r>
              <a:rPr lang="nl-NL" dirty="0"/>
              <a:t>Bij medicamenteuze behandeling van </a:t>
            </a:r>
            <a:r>
              <a:rPr lang="nl-NL" i="1" dirty="0"/>
              <a:t>vaginale atrofie</a:t>
            </a:r>
            <a:r>
              <a:rPr lang="nl-NL" dirty="0"/>
              <a:t>:</a:t>
            </a:r>
          </a:p>
          <a:p>
            <a:r>
              <a:rPr lang="nl-NL" dirty="0"/>
              <a:t>evalueer na zes weken resultaat van de behandeling;</a:t>
            </a:r>
          </a:p>
          <a:p>
            <a:r>
              <a:rPr lang="nl-NL" dirty="0"/>
              <a:t>adviseer na drie tot zes maanden te stoppen.</a:t>
            </a:r>
          </a:p>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25</a:t>
            </a:fld>
            <a:endParaRPr lang="nl-NL"/>
          </a:p>
        </p:txBody>
      </p:sp>
    </p:spTree>
    <p:extLst>
      <p:ext uri="{BB962C8B-B14F-4D97-AF65-F5344CB8AC3E}">
        <p14:creationId xmlns:p14="http://schemas.microsoft.com/office/powerpoint/2010/main" val="202724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Oestrogenen worden onderverdeeld in:</a:t>
            </a:r>
          </a:p>
          <a:p>
            <a:pPr marL="171450" indent="-171450">
              <a:buFont typeface="Arial" panose="020B0604020202020204" pitchFamily="34" charset="0"/>
              <a:buChar char="•"/>
            </a:pPr>
            <a:r>
              <a:rPr lang="nl-NL" dirty="0">
                <a:effectLst/>
              </a:rPr>
              <a:t>natuurlijke humane oestrogenen, zoals </a:t>
            </a:r>
            <a:r>
              <a:rPr lang="nl-NL" b="1" dirty="0">
                <a:effectLst/>
              </a:rPr>
              <a:t>estradiol</a:t>
            </a:r>
            <a:r>
              <a:rPr lang="nl-NL" dirty="0">
                <a:effectLst/>
              </a:rPr>
              <a:t>, </a:t>
            </a:r>
            <a:r>
              <a:rPr lang="nl-NL" b="1" dirty="0" err="1">
                <a:effectLst/>
              </a:rPr>
              <a:t>estron</a:t>
            </a:r>
            <a:r>
              <a:rPr lang="nl-NL" dirty="0">
                <a:effectLst/>
              </a:rPr>
              <a:t> en </a:t>
            </a:r>
            <a:r>
              <a:rPr lang="nl-NL" b="1" dirty="0" err="1">
                <a:effectLst/>
              </a:rPr>
              <a:t>estriol</a:t>
            </a:r>
            <a:r>
              <a:rPr lang="nl-NL" dirty="0">
                <a:effectLst/>
              </a:rPr>
              <a:t>. Estradiol is het sterkst werkzame natuurlijke oestrogeen. </a:t>
            </a:r>
            <a:r>
              <a:rPr lang="nl-NL" dirty="0" err="1">
                <a:effectLst/>
              </a:rPr>
              <a:t>Estron</a:t>
            </a:r>
            <a:r>
              <a:rPr lang="nl-NL" dirty="0">
                <a:effectLst/>
              </a:rPr>
              <a:t> wordt niet therapeutisch toegepast;</a:t>
            </a:r>
          </a:p>
          <a:p>
            <a:pPr marL="171450" indent="-171450">
              <a:buFont typeface="Arial" panose="020B0604020202020204" pitchFamily="34" charset="0"/>
              <a:buChar char="•"/>
            </a:pPr>
            <a:r>
              <a:rPr lang="nl-NL" dirty="0">
                <a:effectLst/>
              </a:rPr>
              <a:t>geconjugeerde oestrogenen. Deze zijn afkomstig van de urine van drachtige merries (</a:t>
            </a:r>
            <a:r>
              <a:rPr lang="nl-NL" dirty="0">
                <a:effectLst/>
                <a:sym typeface="Wingdings" panose="05000000000000000000" pitchFamily="2" charset="2"/>
              </a:rPr>
              <a:t> leverproblematiek) </a:t>
            </a:r>
            <a:r>
              <a:rPr lang="nl-NL" dirty="0">
                <a:effectLst/>
              </a:rPr>
              <a:t>en bestaan uit een complexe samenstelling van oestrogenen die niet bij de mens voorkomen;</a:t>
            </a:r>
          </a:p>
          <a:p>
            <a:pPr marL="171450" indent="-171450">
              <a:buFont typeface="Arial" panose="020B0604020202020204" pitchFamily="34" charset="0"/>
              <a:buChar char="•"/>
            </a:pPr>
            <a:r>
              <a:rPr lang="nl-NL" dirty="0">
                <a:effectLst/>
              </a:rPr>
              <a:t>synthetische oestrogenen, zoals </a:t>
            </a:r>
            <a:r>
              <a:rPr lang="nl-NL" b="1" dirty="0" err="1">
                <a:effectLst/>
              </a:rPr>
              <a:t>diëthylstilbestrol</a:t>
            </a:r>
            <a:r>
              <a:rPr lang="nl-NL" dirty="0">
                <a:effectLst/>
              </a:rPr>
              <a:t> en </a:t>
            </a:r>
            <a:r>
              <a:rPr lang="nl-NL" b="1" dirty="0">
                <a:effectLst/>
              </a:rPr>
              <a:t>ethinylestradiol</a:t>
            </a:r>
            <a:r>
              <a:rPr lang="nl-NL" dirty="0">
                <a:effectLst/>
              </a:rPr>
              <a:t>. Ethinylestradiol is ongeveer 20x sterker werkzaam dan estradiol. </a:t>
            </a:r>
            <a:r>
              <a:rPr lang="nl-NL" dirty="0" err="1">
                <a:effectLst/>
              </a:rPr>
              <a:t>Diëthylstilbestrol</a:t>
            </a:r>
            <a:r>
              <a:rPr lang="nl-NL" dirty="0">
                <a:effectLst/>
              </a:rPr>
              <a:t> is in het verleden toegepast bij een dreigende miskraam, maar gebruik is vanwege schadelijkheid op de lange termijn bij het kind verlaten.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Omdat de meeste systemische hormonale medicatie het risico op veneuze trombo-embolieën, cardiovasculaire aandoeningen en mammacarcinoom verhogen, schrijft de huisarts deze alleen voor bij vasomotorische klachten met belangrijke beperkingen in het dagelijks leven.</a:t>
            </a:r>
          </a:p>
          <a:p>
            <a:r>
              <a:rPr lang="nl-NL" dirty="0"/>
              <a:t>Alvorens systemische hormoontherapie voor te schrijven bespreekt de huisarts de voor- en nadelen en de wenselijkheid om de duur van de behandeling te beperken tot zes maanden.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26</a:t>
            </a:fld>
            <a:endParaRPr lang="nl-NL"/>
          </a:p>
        </p:txBody>
      </p:sp>
    </p:spTree>
    <p:extLst>
      <p:ext uri="{BB962C8B-B14F-4D97-AF65-F5344CB8AC3E}">
        <p14:creationId xmlns:p14="http://schemas.microsoft.com/office/powerpoint/2010/main" val="409443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Estradiol </a:t>
            </a:r>
          </a:p>
          <a:p>
            <a:r>
              <a:rPr lang="nl-NL" dirty="0">
                <a:effectLst/>
              </a:rPr>
              <a:t>Wordt na orale toediening volledig geabsorbeerd en heeft een uitgebreid 'first pass'-effect. Bij transdermale en vaginale toediening wordt het 'first pass'-effect omzeild. De biologische beschikbaarheid is na orale toediening 3-6%. De </a:t>
            </a:r>
            <a:r>
              <a:rPr lang="nl-NL" dirty="0" err="1">
                <a:effectLst/>
              </a:rPr>
              <a:t>Cmax</a:t>
            </a:r>
            <a:r>
              <a:rPr lang="nl-NL" dirty="0">
                <a:effectLst/>
              </a:rPr>
              <a:t> wordt na 4-8 uur bereikt. De biologische beschikbaarheid na transdermale toediening is ong. 20x hoger dan die na orale toediening. Bij vaginale toediening vindt er absorptie plaats.</a:t>
            </a:r>
          </a:p>
          <a:p>
            <a:r>
              <a:rPr lang="nl-NL" dirty="0">
                <a:effectLst/>
              </a:rPr>
              <a:t>https://www.pharmacologicalsciences.us/pharmaceutical-chemistry/metabolism-of-estrogens.html</a:t>
            </a:r>
          </a:p>
          <a:p>
            <a:r>
              <a:rPr lang="en-US" b="1" dirty="0"/>
              <a:t>Metabolism Of Estrogens</a:t>
            </a:r>
          </a:p>
          <a:p>
            <a:r>
              <a:rPr lang="en-US" dirty="0"/>
              <a:t>Last Updated on Tue, 16 May 2017 | </a:t>
            </a:r>
            <a:r>
              <a:rPr lang="en-US" dirty="0">
                <a:hlinkClick r:id="rId3" tooltip="Pharmaceutical Chemistry"/>
              </a:rPr>
              <a:t>Pharmaceutical Chemistry</a:t>
            </a:r>
            <a:r>
              <a:rPr lang="en-US" dirty="0"/>
              <a:t> </a:t>
            </a:r>
          </a:p>
          <a:p>
            <a:endParaRPr lang="nl-NL" dirty="0">
              <a:effectLst/>
            </a:endParaRPr>
          </a:p>
          <a:p>
            <a:endParaRPr lang="nl-NL" dirty="0">
              <a:effectLst/>
            </a:endParaRPr>
          </a:p>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27</a:t>
            </a:fld>
            <a:endParaRPr lang="nl-NL"/>
          </a:p>
        </p:txBody>
      </p:sp>
    </p:spTree>
    <p:extLst>
      <p:ext uri="{BB962C8B-B14F-4D97-AF65-F5344CB8AC3E}">
        <p14:creationId xmlns:p14="http://schemas.microsoft.com/office/powerpoint/2010/main" val="368311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t>
            </a:r>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4</a:t>
            </a:fld>
            <a:endParaRPr lang="nl-NL"/>
          </a:p>
        </p:txBody>
      </p:sp>
    </p:spTree>
    <p:extLst>
      <p:ext uri="{BB962C8B-B14F-4D97-AF65-F5344CB8AC3E}">
        <p14:creationId xmlns:p14="http://schemas.microsoft.com/office/powerpoint/2010/main" val="234592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67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1C98574-7F77-42BE-A444-86B4BC92F4C6}" type="slidenum">
              <a:rPr lang="nl-NL" smtClean="0"/>
              <a:pPr eaLnBrk="1" hangingPunct="1"/>
              <a:t>28</a:t>
            </a:fld>
            <a:endParaRPr lang="nl-NL"/>
          </a:p>
        </p:txBody>
      </p:sp>
    </p:spTree>
    <p:extLst>
      <p:ext uri="{BB962C8B-B14F-4D97-AF65-F5344CB8AC3E}">
        <p14:creationId xmlns:p14="http://schemas.microsoft.com/office/powerpoint/2010/main" val="80863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30</a:t>
            </a:fld>
            <a:endParaRPr lang="nl-NL"/>
          </a:p>
        </p:txBody>
      </p:sp>
    </p:spTree>
    <p:extLst>
      <p:ext uri="{BB962C8B-B14F-4D97-AF65-F5344CB8AC3E}">
        <p14:creationId xmlns:p14="http://schemas.microsoft.com/office/powerpoint/2010/main" val="345671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31</a:t>
            </a:fld>
            <a:endParaRPr lang="nl-NL"/>
          </a:p>
        </p:txBody>
      </p:sp>
    </p:spTree>
    <p:extLst>
      <p:ext uri="{BB962C8B-B14F-4D97-AF65-F5344CB8AC3E}">
        <p14:creationId xmlns:p14="http://schemas.microsoft.com/office/powerpoint/2010/main" val="298537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32</a:t>
            </a:fld>
            <a:endParaRPr lang="nl-NL"/>
          </a:p>
        </p:txBody>
      </p:sp>
    </p:spTree>
    <p:extLst>
      <p:ext uri="{BB962C8B-B14F-4D97-AF65-F5344CB8AC3E}">
        <p14:creationId xmlns:p14="http://schemas.microsoft.com/office/powerpoint/2010/main" val="240404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55-60</a:t>
            </a:r>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5</a:t>
            </a:fld>
            <a:endParaRPr lang="nl-NL"/>
          </a:p>
        </p:txBody>
      </p:sp>
    </p:spTree>
    <p:extLst>
      <p:ext uri="{BB962C8B-B14F-4D97-AF65-F5344CB8AC3E}">
        <p14:creationId xmlns:p14="http://schemas.microsoft.com/office/powerpoint/2010/main" val="201364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a:r>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6</a:t>
            </a:fld>
            <a:endParaRPr lang="nl-NL"/>
          </a:p>
        </p:txBody>
      </p:sp>
    </p:spTree>
    <p:extLst>
      <p:ext uri="{BB962C8B-B14F-4D97-AF65-F5344CB8AC3E}">
        <p14:creationId xmlns:p14="http://schemas.microsoft.com/office/powerpoint/2010/main" val="190174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juist</a:t>
            </a:r>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7</a:t>
            </a:fld>
            <a:endParaRPr lang="nl-NL"/>
          </a:p>
        </p:txBody>
      </p:sp>
    </p:spTree>
    <p:extLst>
      <p:ext uri="{BB962C8B-B14F-4D97-AF65-F5344CB8AC3E}">
        <p14:creationId xmlns:p14="http://schemas.microsoft.com/office/powerpoint/2010/main" val="425302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A:Gebaseerd op WHI studie</a:t>
            </a:r>
          </a:p>
        </p:txBody>
      </p:sp>
    </p:spTree>
    <p:extLst>
      <p:ext uri="{BB962C8B-B14F-4D97-AF65-F5344CB8AC3E}">
        <p14:creationId xmlns:p14="http://schemas.microsoft.com/office/powerpoint/2010/main" val="122669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t>
            </a:r>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9</a:t>
            </a:fld>
            <a:endParaRPr lang="nl-NL"/>
          </a:p>
        </p:txBody>
      </p:sp>
    </p:spTree>
    <p:extLst>
      <p:ext uri="{BB962C8B-B14F-4D97-AF65-F5344CB8AC3E}">
        <p14:creationId xmlns:p14="http://schemas.microsoft.com/office/powerpoint/2010/main" val="60546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Overgang</a:t>
            </a:r>
            <a:r>
              <a:rPr lang="nl-NL" dirty="0"/>
              <a:t> : de periode van een veranderend menstruatiepatroon en de eerste menstruatievrije jaren, waarin een vrouw symptomen en klachten kan ervaren die een relatie hebben met een veranderende ovariële functie.</a:t>
            </a:r>
            <a:r>
              <a:rPr lang="nl-NL" baseline="30000" dirty="0">
                <a:hlinkClick r:id="rId3"/>
              </a:rPr>
              <a:t>1)</a:t>
            </a:r>
            <a:r>
              <a:rPr lang="nl-NL" dirty="0"/>
              <a:t> </a:t>
            </a:r>
          </a:p>
          <a:p>
            <a:r>
              <a:rPr lang="nl-NL" i="1" dirty="0"/>
              <a:t>Menopauze</a:t>
            </a:r>
            <a:r>
              <a:rPr lang="nl-NL" dirty="0"/>
              <a:t> : de laatste menstruatie in het leven van een vrouw. Het tijdstip van de menopauze wordt retrospectief bepaald, na een jaar amenorroe. </a:t>
            </a:r>
          </a:p>
          <a:p>
            <a:r>
              <a:rPr lang="nl-NL" i="1" dirty="0" err="1"/>
              <a:t>Premenopauz</a:t>
            </a:r>
            <a:r>
              <a:rPr lang="nl-NL" dirty="0"/>
              <a:t> </a:t>
            </a:r>
            <a:r>
              <a:rPr lang="nl-NL" i="1" dirty="0"/>
              <a:t>e</a:t>
            </a:r>
            <a:r>
              <a:rPr lang="nl-NL" dirty="0"/>
              <a:t>: de periode voorafgaande aan de menopauze, waarin de menstruele cyclus nog regelmatig is.</a:t>
            </a:r>
          </a:p>
          <a:p>
            <a:r>
              <a:rPr lang="nl-NL" i="1" dirty="0"/>
              <a:t>Perimenopauze</a:t>
            </a:r>
            <a:r>
              <a:rPr lang="nl-NL" dirty="0"/>
              <a:t> : de periode voor de menopauze, waarin de menstruaties veranderen, tot een jaar na de laatste menstruatie.</a:t>
            </a:r>
          </a:p>
          <a:p>
            <a:r>
              <a:rPr lang="nl-NL" i="1" dirty="0"/>
              <a:t>Postmenopauze</a:t>
            </a:r>
            <a:r>
              <a:rPr lang="nl-NL" dirty="0"/>
              <a:t>: de periode vanaf een jaar na de laatste menstruatie.</a:t>
            </a:r>
          </a:p>
          <a:p>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10</a:t>
            </a:fld>
            <a:endParaRPr lang="nl-NL"/>
          </a:p>
        </p:txBody>
      </p:sp>
    </p:spTree>
    <p:extLst>
      <p:ext uri="{BB962C8B-B14F-4D97-AF65-F5344CB8AC3E}">
        <p14:creationId xmlns:p14="http://schemas.microsoft.com/office/powerpoint/2010/main" val="374268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Ontwikkeling van de follikels in de eierstokken</a:t>
            </a:r>
            <a:endParaRPr lang="nl-NL" dirty="0"/>
          </a:p>
        </p:txBody>
      </p:sp>
      <p:sp>
        <p:nvSpPr>
          <p:cNvPr id="4" name="Tijdelijke aanduiding voor dianummer 3"/>
          <p:cNvSpPr>
            <a:spLocks noGrp="1"/>
          </p:cNvSpPr>
          <p:nvPr>
            <p:ph type="sldNum" sz="quarter" idx="10"/>
          </p:nvPr>
        </p:nvSpPr>
        <p:spPr/>
        <p:txBody>
          <a:bodyPr/>
          <a:lstStyle/>
          <a:p>
            <a:fld id="{C4DCAF1D-2405-449A-B6DF-7ECFABCA3301}" type="slidenum">
              <a:rPr lang="nl-NL" smtClean="0"/>
              <a:t>12</a:t>
            </a:fld>
            <a:endParaRPr lang="nl-NL"/>
          </a:p>
        </p:txBody>
      </p:sp>
    </p:spTree>
    <p:extLst>
      <p:ext uri="{BB962C8B-B14F-4D97-AF65-F5344CB8AC3E}">
        <p14:creationId xmlns:p14="http://schemas.microsoft.com/office/powerpoint/2010/main" val="2964868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Logo_Tergooi_zorgt vooruit"/>
          <p:cNvPicPr>
            <a:picLocks noChangeAspect="1" noChangeArrowheads="1"/>
          </p:cNvPicPr>
          <p:nvPr/>
        </p:nvPicPr>
        <p:blipFill>
          <a:blip r:embed="rId2"/>
          <a:srcRect/>
          <a:stretch>
            <a:fillRect/>
          </a:stretch>
        </p:blipFill>
        <p:spPr bwMode="auto">
          <a:xfrm>
            <a:off x="9436101" y="536576"/>
            <a:ext cx="2010833" cy="1743075"/>
          </a:xfrm>
          <a:prstGeom prst="rect">
            <a:avLst/>
          </a:prstGeom>
          <a:noFill/>
          <a:ln w="9525">
            <a:noFill/>
            <a:miter lim="800000"/>
            <a:headEnd/>
            <a:tailEnd/>
          </a:ln>
        </p:spPr>
      </p:pic>
      <p:sp>
        <p:nvSpPr>
          <p:cNvPr id="5" name="Rectangle 5"/>
          <p:cNvSpPr>
            <a:spLocks noChangeArrowheads="1"/>
          </p:cNvSpPr>
          <p:nvPr/>
        </p:nvSpPr>
        <p:spPr bwMode="auto">
          <a:xfrm>
            <a:off x="0" y="0"/>
            <a:ext cx="406400" cy="6858000"/>
          </a:xfrm>
          <a:prstGeom prst="rect">
            <a:avLst/>
          </a:prstGeom>
          <a:solidFill>
            <a:srgbClr val="7AB800"/>
          </a:solidFill>
          <a:ln>
            <a:noFill/>
          </a:ln>
          <a:effectLst/>
          <a:extLst>
            <a:ext uri="{91240B29-F687-4f45-9708-019B960494DF}"/>
            <a:ext uri="{AF507438-7753-43e0-B8FC-AC1667EBCBE1}"/>
          </a:extLst>
        </p:spPr>
        <p:txBody>
          <a:bodyPr wrap="none" anchor="ctr"/>
          <a:lstStyle/>
          <a:p>
            <a:pPr algn="ctr">
              <a:defRPr/>
            </a:pPr>
            <a:endParaRPr lang="nl-NL" sz="1800">
              <a:latin typeface="Georgia" charset="0"/>
              <a:ea typeface="ＭＳ Ｐゴシック" charset="0"/>
              <a:cs typeface="Arial" charset="0"/>
            </a:endParaRPr>
          </a:p>
        </p:txBody>
      </p:sp>
      <p:pic>
        <p:nvPicPr>
          <p:cNvPr id="6" name="Picture 9" descr="Payoff_zorgt vooruit"/>
          <p:cNvPicPr>
            <a:picLocks noChangeAspect="1" noChangeArrowheads="1"/>
          </p:cNvPicPr>
          <p:nvPr/>
        </p:nvPicPr>
        <p:blipFill>
          <a:blip r:embed="rId3"/>
          <a:srcRect/>
          <a:stretch>
            <a:fillRect/>
          </a:stretch>
        </p:blipFill>
        <p:spPr bwMode="auto">
          <a:xfrm>
            <a:off x="9427633" y="6530975"/>
            <a:ext cx="1938867" cy="146050"/>
          </a:xfrm>
          <a:prstGeom prst="rect">
            <a:avLst/>
          </a:prstGeom>
          <a:noFill/>
          <a:ln w="9525">
            <a:noFill/>
            <a:miter lim="800000"/>
            <a:headEnd/>
            <a:tailEnd/>
          </a:ln>
        </p:spPr>
      </p:pic>
      <p:sp>
        <p:nvSpPr>
          <p:cNvPr id="23555" name="Rectangle 3"/>
          <p:cNvSpPr>
            <a:spLocks noGrp="1" noChangeArrowheads="1"/>
          </p:cNvSpPr>
          <p:nvPr>
            <p:ph type="ctrTitle"/>
          </p:nvPr>
        </p:nvSpPr>
        <p:spPr>
          <a:xfrm>
            <a:off x="1107017" y="2544764"/>
            <a:ext cx="10363200" cy="1470025"/>
          </a:xfrm>
        </p:spPr>
        <p:txBody>
          <a:bodyPr lIns="0" tIns="0" rIns="0" bIns="0"/>
          <a:lstStyle>
            <a:lvl1pPr>
              <a:lnSpc>
                <a:spcPct val="85000"/>
              </a:lnSpc>
              <a:defRPr sz="6000"/>
            </a:lvl1pPr>
          </a:lstStyle>
          <a:p>
            <a:pPr lvl="0"/>
            <a:r>
              <a:rPr lang="nl-NL" noProof="0"/>
              <a:t>Klik om de stijl te bewerken</a:t>
            </a:r>
          </a:p>
        </p:txBody>
      </p:sp>
      <p:sp>
        <p:nvSpPr>
          <p:cNvPr id="23556" name="Rectangle 4"/>
          <p:cNvSpPr>
            <a:spLocks noGrp="1" noChangeArrowheads="1"/>
          </p:cNvSpPr>
          <p:nvPr>
            <p:ph type="subTitle" idx="1"/>
          </p:nvPr>
        </p:nvSpPr>
        <p:spPr>
          <a:xfrm>
            <a:off x="1107018" y="4233863"/>
            <a:ext cx="10373783" cy="1524000"/>
          </a:xfrm>
        </p:spPr>
        <p:txBody>
          <a:bodyPr lIns="0" tIns="0" rIns="0" bIns="0"/>
          <a:lstStyle>
            <a:lvl1pPr marL="0" indent="0">
              <a:lnSpc>
                <a:spcPct val="95000"/>
              </a:lnSpc>
              <a:spcBef>
                <a:spcPct val="0"/>
              </a:spcBef>
              <a:buFont typeface="Georgia" charset="0"/>
              <a:buNone/>
              <a:defRPr/>
            </a:lvl1pPr>
          </a:lstStyle>
          <a:p>
            <a:pPr lvl="0"/>
            <a:r>
              <a:rPr lang="nl-NL" noProof="0"/>
              <a:t>Klik om de ondertitelstijl van het model te bewerken</a:t>
            </a:r>
          </a:p>
        </p:txBody>
      </p:sp>
      <p:sp>
        <p:nvSpPr>
          <p:cNvPr id="7" name="Rectangle 6"/>
          <p:cNvSpPr>
            <a:spLocks noGrp="1" noChangeArrowheads="1"/>
          </p:cNvSpPr>
          <p:nvPr>
            <p:ph type="dt" sz="half" idx="10"/>
          </p:nvPr>
        </p:nvSpPr>
        <p:spPr/>
        <p:txBody>
          <a:bodyPr/>
          <a:lstStyle>
            <a:lvl1pPr>
              <a:defRPr/>
            </a:lvl1pPr>
          </a:lstStyle>
          <a:p>
            <a:fld id="{EA259B8E-2BFD-41A6-BD5E-0254BF63C580}" type="datetimeFigureOut">
              <a:rPr lang="nl-NL" smtClean="0"/>
              <a:t>28-7-2017</a:t>
            </a:fld>
            <a:endParaRPr lang="nl-NL"/>
          </a:p>
        </p:txBody>
      </p:sp>
      <p:sp>
        <p:nvSpPr>
          <p:cNvPr id="8" name="Rectangle 7"/>
          <p:cNvSpPr>
            <a:spLocks noGrp="1" noChangeArrowheads="1"/>
          </p:cNvSpPr>
          <p:nvPr>
            <p:ph type="ftr" sz="quarter" idx="11"/>
          </p:nvPr>
        </p:nvSpPr>
        <p:spPr/>
        <p:txBody>
          <a:bodyPr/>
          <a:lstStyle>
            <a:lvl1pPr>
              <a:defRPr/>
            </a:lvl1pPr>
          </a:lstStyle>
          <a:p>
            <a:endParaRPr lang="nl-NL"/>
          </a:p>
        </p:txBody>
      </p:sp>
      <p:sp>
        <p:nvSpPr>
          <p:cNvPr id="9" name="Rectangle 8"/>
          <p:cNvSpPr>
            <a:spLocks noGrp="1" noChangeArrowheads="1"/>
          </p:cNvSpPr>
          <p:nvPr>
            <p:ph type="sldNum" sz="quarter" idx="12"/>
          </p:nvPr>
        </p:nvSpPr>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167770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5" name="Rectangle 6"/>
          <p:cNvSpPr>
            <a:spLocks noGrp="1" noChangeArrowheads="1"/>
          </p:cNvSpPr>
          <p:nvPr>
            <p:ph type="ftr" sz="quarter" idx="11"/>
          </p:nvPr>
        </p:nvSpPr>
        <p:spPr>
          <a:ln/>
        </p:spPr>
        <p:txBody>
          <a:bodyPr/>
          <a:lstStyle>
            <a:lvl1pPr>
              <a:defRPr/>
            </a:lvl1pPr>
          </a:lstStyle>
          <a:p>
            <a:endParaRPr lang="nl-NL"/>
          </a:p>
        </p:txBody>
      </p:sp>
      <p:sp>
        <p:nvSpPr>
          <p:cNvPr id="6"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36352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186334" y="152400"/>
            <a:ext cx="2741084" cy="60960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58851" y="152400"/>
            <a:ext cx="8024283" cy="60960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5" name="Rectangle 6"/>
          <p:cNvSpPr>
            <a:spLocks noGrp="1" noChangeArrowheads="1"/>
          </p:cNvSpPr>
          <p:nvPr>
            <p:ph type="ftr" sz="quarter" idx="11"/>
          </p:nvPr>
        </p:nvSpPr>
        <p:spPr>
          <a:ln/>
        </p:spPr>
        <p:txBody>
          <a:bodyPr/>
          <a:lstStyle>
            <a:lvl1pPr>
              <a:defRPr/>
            </a:lvl1pPr>
          </a:lstStyle>
          <a:p>
            <a:endParaRPr lang="nl-NL"/>
          </a:p>
        </p:txBody>
      </p:sp>
      <p:sp>
        <p:nvSpPr>
          <p:cNvPr id="6"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87718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06400" cy="6858000"/>
          </a:xfrm>
          <a:prstGeom prst="rect">
            <a:avLst/>
          </a:prstGeom>
          <a:solidFill>
            <a:srgbClr val="7AB800"/>
          </a:solidFill>
          <a:ln>
            <a:noFill/>
          </a:ln>
          <a:effectLst/>
          <a:extLst>
            <a:ext uri="{91240B29-F687-4f45-9708-019B960494DF}"/>
            <a:ext uri="{AF507438-7753-43e0-B8FC-AC1667EBCBE1}"/>
          </a:extLst>
        </p:spPr>
        <p:txBody>
          <a:bodyPr wrap="none" anchor="ctr"/>
          <a:lstStyle/>
          <a:p>
            <a:pPr algn="ctr">
              <a:defRPr/>
            </a:pPr>
            <a:endParaRPr lang="nl-NL" sz="1800">
              <a:latin typeface="Georgia" charset="0"/>
              <a:ea typeface="ＭＳ Ｐゴシック" charset="0"/>
              <a:cs typeface="Arial" charset="0"/>
            </a:endParaRPr>
          </a:p>
        </p:txBody>
      </p:sp>
      <p:sp>
        <p:nvSpPr>
          <p:cNvPr id="5" name="Line 9"/>
          <p:cNvSpPr>
            <a:spLocks noChangeShapeType="1"/>
          </p:cNvSpPr>
          <p:nvPr/>
        </p:nvSpPr>
        <p:spPr bwMode="auto">
          <a:xfrm>
            <a:off x="416984" y="0"/>
            <a:ext cx="0" cy="6858000"/>
          </a:xfrm>
          <a:prstGeom prst="line">
            <a:avLst/>
          </a:prstGeom>
          <a:noFill/>
          <a:ln w="12700">
            <a:solidFill>
              <a:srgbClr val="FFFFFF"/>
            </a:solidFill>
            <a:round/>
            <a:headEnd/>
            <a:tailEnd/>
          </a:ln>
          <a:effectLst/>
          <a:extLst>
            <a:ext uri="{909E8E84-426E-40dd-AFC4-6F175D3DCCD1}"/>
            <a:ext uri="{AF507438-7753-43e0-B8FC-AC1667EBCBE1}"/>
          </a:extLst>
        </p:spPr>
        <p:txBody>
          <a:bodyPr/>
          <a:lstStyle/>
          <a:p>
            <a:pPr algn="ctr">
              <a:defRPr/>
            </a:pPr>
            <a:endParaRPr lang="nl-NL" sz="1800">
              <a:latin typeface="Georgia" charset="0"/>
              <a:ea typeface="ＭＳ Ｐゴシック" charset="0"/>
              <a:cs typeface="Arial" charset="0"/>
            </a:endParaRPr>
          </a:p>
        </p:txBody>
      </p:sp>
      <p:sp>
        <p:nvSpPr>
          <p:cNvPr id="27655" name="Rectangle 7"/>
          <p:cNvSpPr>
            <a:spLocks noGrp="1" noChangeArrowheads="1"/>
          </p:cNvSpPr>
          <p:nvPr>
            <p:ph type="ctrTitle" sz="quarter"/>
          </p:nvPr>
        </p:nvSpPr>
        <p:spPr>
          <a:xfrm>
            <a:off x="-711200" y="6324601"/>
            <a:ext cx="609600" cy="182563"/>
          </a:xfrm>
        </p:spPr>
        <p:txBody>
          <a:bodyPr/>
          <a:lstStyle>
            <a:lvl1pPr>
              <a:defRPr sz="100"/>
            </a:lvl1pPr>
          </a:lstStyle>
          <a:p>
            <a:pPr lvl="0"/>
            <a:r>
              <a:rPr lang="nl-NL" noProof="0"/>
              <a:t>Klik om de stijl te bewerken</a:t>
            </a:r>
          </a:p>
        </p:txBody>
      </p:sp>
      <p:sp>
        <p:nvSpPr>
          <p:cNvPr id="27656" name="Rectangle 8"/>
          <p:cNvSpPr>
            <a:spLocks noGrp="1" noChangeArrowheads="1"/>
          </p:cNvSpPr>
          <p:nvPr>
            <p:ph type="subTitle" sz="quarter" idx="1"/>
          </p:nvPr>
        </p:nvSpPr>
        <p:spPr/>
        <p:txBody>
          <a:bodyPr/>
          <a:lstStyle>
            <a:lvl1pPr>
              <a:lnSpc>
                <a:spcPct val="95000"/>
              </a:lnSpc>
              <a:defRPr/>
            </a:lvl1pPr>
          </a:lstStyle>
          <a:p>
            <a:pPr lvl="0"/>
            <a:r>
              <a:rPr lang="nl-NL" noProof="0"/>
              <a:t>Klik om de ondertitelstijl van het model te bewerken</a:t>
            </a:r>
          </a:p>
        </p:txBody>
      </p:sp>
      <p:sp>
        <p:nvSpPr>
          <p:cNvPr id="6" name="Rectangle 3"/>
          <p:cNvSpPr>
            <a:spLocks noGrp="1" noChangeArrowheads="1"/>
          </p:cNvSpPr>
          <p:nvPr>
            <p:ph type="dt" sz="half" idx="10"/>
          </p:nvPr>
        </p:nvSpPr>
        <p:spPr/>
        <p:txBody>
          <a:bodyPr/>
          <a:lstStyle>
            <a:lvl1pPr>
              <a:defRPr/>
            </a:lvl1pPr>
          </a:lstStyle>
          <a:p>
            <a:pPr>
              <a:defRPr/>
            </a:pPr>
            <a:r>
              <a:rPr lang="nl-NL"/>
              <a:t>28/01/2014</a:t>
            </a:r>
          </a:p>
        </p:txBody>
      </p:sp>
      <p:sp>
        <p:nvSpPr>
          <p:cNvPr id="7" name="Rectangle 4"/>
          <p:cNvSpPr>
            <a:spLocks noGrp="1" noChangeArrowheads="1"/>
          </p:cNvSpPr>
          <p:nvPr>
            <p:ph type="ftr" sz="quarter" idx="11"/>
          </p:nvPr>
        </p:nvSpPr>
        <p:spPr/>
        <p:txBody>
          <a:bodyPr/>
          <a:lstStyle>
            <a:lvl1pPr>
              <a:defRPr/>
            </a:lvl1pPr>
          </a:lstStyle>
          <a:p>
            <a:pPr>
              <a:defRPr/>
            </a:pPr>
            <a:r>
              <a:rPr lang="nl-NL"/>
              <a:t>Kantoorautomatisering</a:t>
            </a:r>
          </a:p>
        </p:txBody>
      </p:sp>
      <p:sp>
        <p:nvSpPr>
          <p:cNvPr id="8" name="Rectangle 5"/>
          <p:cNvSpPr>
            <a:spLocks noGrp="1" noChangeArrowheads="1"/>
          </p:cNvSpPr>
          <p:nvPr>
            <p:ph type="sldNum" sz="quarter" idx="12"/>
          </p:nvPr>
        </p:nvSpPr>
        <p:spPr/>
        <p:txBody>
          <a:bodyPr/>
          <a:lstStyle>
            <a:lvl1pPr>
              <a:defRPr/>
            </a:lvl1pPr>
          </a:lstStyle>
          <a:p>
            <a:pPr>
              <a:defRPr/>
            </a:pPr>
            <a:fld id="{43BC9126-10B8-46BD-9F03-D1E01E146C70}" type="slidenum">
              <a:rPr lang="nl-NL"/>
              <a:pPr>
                <a:defRPr/>
              </a:pPr>
              <a:t>‹nr.›</a:t>
            </a:fld>
            <a:endParaRPr lang="nl-NL"/>
          </a:p>
        </p:txBody>
      </p:sp>
    </p:spTree>
    <p:extLst>
      <p:ext uri="{BB962C8B-B14F-4D97-AF65-F5344CB8AC3E}">
        <p14:creationId xmlns:p14="http://schemas.microsoft.com/office/powerpoint/2010/main" val="92266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6" name="Rectangle 8"/>
          <p:cNvSpPr>
            <a:spLocks noGrp="1" noChangeArrowheads="1"/>
          </p:cNvSpPr>
          <p:nvPr>
            <p:ph type="sldNum" sz="quarter" idx="12"/>
          </p:nvPr>
        </p:nvSpPr>
        <p:spPr>
          <a:ln/>
        </p:spPr>
        <p:txBody>
          <a:bodyPr/>
          <a:lstStyle>
            <a:lvl1pPr>
              <a:defRPr/>
            </a:lvl1pPr>
          </a:lstStyle>
          <a:p>
            <a:pPr>
              <a:defRPr/>
            </a:pPr>
            <a:fld id="{9878695B-4BDD-4D5B-B3BD-D58CCF68914B}" type="slidenum">
              <a:rPr lang="nl-NL"/>
              <a:pPr>
                <a:defRPr/>
              </a:pPr>
              <a:t>‹nr.›</a:t>
            </a:fld>
            <a:endParaRPr lang="nl-NL"/>
          </a:p>
        </p:txBody>
      </p:sp>
    </p:spTree>
    <p:extLst>
      <p:ext uri="{BB962C8B-B14F-4D97-AF65-F5344CB8AC3E}">
        <p14:creationId xmlns:p14="http://schemas.microsoft.com/office/powerpoint/2010/main" val="162073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6" name="Rectangle 8"/>
          <p:cNvSpPr>
            <a:spLocks noGrp="1" noChangeArrowheads="1"/>
          </p:cNvSpPr>
          <p:nvPr>
            <p:ph type="sldNum" sz="quarter" idx="12"/>
          </p:nvPr>
        </p:nvSpPr>
        <p:spPr>
          <a:ln/>
        </p:spPr>
        <p:txBody>
          <a:bodyPr/>
          <a:lstStyle>
            <a:lvl1pPr>
              <a:defRPr/>
            </a:lvl1pPr>
          </a:lstStyle>
          <a:p>
            <a:pPr>
              <a:defRPr/>
            </a:pPr>
            <a:fld id="{68008AD9-B0B3-470D-BECC-C5FCB80B0D10}" type="slidenum">
              <a:rPr lang="nl-NL"/>
              <a:pPr>
                <a:defRPr/>
              </a:pPr>
              <a:t>‹nr.›</a:t>
            </a:fld>
            <a:endParaRPr lang="nl-NL"/>
          </a:p>
        </p:txBody>
      </p:sp>
    </p:spTree>
    <p:extLst>
      <p:ext uri="{BB962C8B-B14F-4D97-AF65-F5344CB8AC3E}">
        <p14:creationId xmlns:p14="http://schemas.microsoft.com/office/powerpoint/2010/main" val="192064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711200" y="6553201"/>
            <a:ext cx="203200" cy="18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04800" y="6553201"/>
            <a:ext cx="203200" cy="18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7" name="Rectangle 8"/>
          <p:cNvSpPr>
            <a:spLocks noGrp="1" noChangeArrowheads="1"/>
          </p:cNvSpPr>
          <p:nvPr>
            <p:ph type="sldNum" sz="quarter" idx="12"/>
          </p:nvPr>
        </p:nvSpPr>
        <p:spPr>
          <a:ln/>
        </p:spPr>
        <p:txBody>
          <a:bodyPr/>
          <a:lstStyle>
            <a:lvl1pPr>
              <a:defRPr/>
            </a:lvl1pPr>
          </a:lstStyle>
          <a:p>
            <a:pPr>
              <a:defRPr/>
            </a:pPr>
            <a:fld id="{3BA79244-A93B-44DE-96B2-0B44F560AFAA}" type="slidenum">
              <a:rPr lang="nl-NL"/>
              <a:pPr>
                <a:defRPr/>
              </a:pPr>
              <a:t>‹nr.›</a:t>
            </a:fld>
            <a:endParaRPr lang="nl-NL"/>
          </a:p>
        </p:txBody>
      </p:sp>
    </p:spTree>
    <p:extLst>
      <p:ext uri="{BB962C8B-B14F-4D97-AF65-F5344CB8AC3E}">
        <p14:creationId xmlns:p14="http://schemas.microsoft.com/office/powerpoint/2010/main" val="377445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8"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9" name="Rectangle 8"/>
          <p:cNvSpPr>
            <a:spLocks noGrp="1" noChangeArrowheads="1"/>
          </p:cNvSpPr>
          <p:nvPr>
            <p:ph type="sldNum" sz="quarter" idx="12"/>
          </p:nvPr>
        </p:nvSpPr>
        <p:spPr>
          <a:ln/>
        </p:spPr>
        <p:txBody>
          <a:bodyPr/>
          <a:lstStyle>
            <a:lvl1pPr>
              <a:defRPr/>
            </a:lvl1pPr>
          </a:lstStyle>
          <a:p>
            <a:pPr>
              <a:defRPr/>
            </a:pPr>
            <a:fld id="{1F295B39-C15C-44C7-9DEC-231593093FBE}" type="slidenum">
              <a:rPr lang="nl-NL"/>
              <a:pPr>
                <a:defRPr/>
              </a:pPr>
              <a:t>‹nr.›</a:t>
            </a:fld>
            <a:endParaRPr lang="nl-NL"/>
          </a:p>
        </p:txBody>
      </p:sp>
    </p:spTree>
    <p:extLst>
      <p:ext uri="{BB962C8B-B14F-4D97-AF65-F5344CB8AC3E}">
        <p14:creationId xmlns:p14="http://schemas.microsoft.com/office/powerpoint/2010/main" val="3805519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4"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5" name="Rectangle 8"/>
          <p:cNvSpPr>
            <a:spLocks noGrp="1" noChangeArrowheads="1"/>
          </p:cNvSpPr>
          <p:nvPr>
            <p:ph type="sldNum" sz="quarter" idx="12"/>
          </p:nvPr>
        </p:nvSpPr>
        <p:spPr>
          <a:ln/>
        </p:spPr>
        <p:txBody>
          <a:bodyPr/>
          <a:lstStyle>
            <a:lvl1pPr>
              <a:defRPr/>
            </a:lvl1pPr>
          </a:lstStyle>
          <a:p>
            <a:pPr>
              <a:defRPr/>
            </a:pPr>
            <a:fld id="{C7D2C9DC-6E73-41D7-9794-D040B723F860}" type="slidenum">
              <a:rPr lang="nl-NL"/>
              <a:pPr>
                <a:defRPr/>
              </a:pPr>
              <a:t>‹nr.›</a:t>
            </a:fld>
            <a:endParaRPr lang="nl-NL"/>
          </a:p>
        </p:txBody>
      </p:sp>
    </p:spTree>
    <p:extLst>
      <p:ext uri="{BB962C8B-B14F-4D97-AF65-F5344CB8AC3E}">
        <p14:creationId xmlns:p14="http://schemas.microsoft.com/office/powerpoint/2010/main" val="120866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3"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4" name="Rectangle 8"/>
          <p:cNvSpPr>
            <a:spLocks noGrp="1" noChangeArrowheads="1"/>
          </p:cNvSpPr>
          <p:nvPr>
            <p:ph type="sldNum" sz="quarter" idx="12"/>
          </p:nvPr>
        </p:nvSpPr>
        <p:spPr>
          <a:ln/>
        </p:spPr>
        <p:txBody>
          <a:bodyPr/>
          <a:lstStyle>
            <a:lvl1pPr>
              <a:defRPr/>
            </a:lvl1pPr>
          </a:lstStyle>
          <a:p>
            <a:pPr>
              <a:defRPr/>
            </a:pPr>
            <a:fld id="{52759FE4-8D7B-418D-9226-5217E00985AB}" type="slidenum">
              <a:rPr lang="nl-NL"/>
              <a:pPr>
                <a:defRPr/>
              </a:pPr>
              <a:t>‹nr.›</a:t>
            </a:fld>
            <a:endParaRPr lang="nl-NL"/>
          </a:p>
        </p:txBody>
      </p:sp>
    </p:spTree>
    <p:extLst>
      <p:ext uri="{BB962C8B-B14F-4D97-AF65-F5344CB8AC3E}">
        <p14:creationId xmlns:p14="http://schemas.microsoft.com/office/powerpoint/2010/main" val="905606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7" name="Rectangle 8"/>
          <p:cNvSpPr>
            <a:spLocks noGrp="1" noChangeArrowheads="1"/>
          </p:cNvSpPr>
          <p:nvPr>
            <p:ph type="sldNum" sz="quarter" idx="12"/>
          </p:nvPr>
        </p:nvSpPr>
        <p:spPr>
          <a:ln/>
        </p:spPr>
        <p:txBody>
          <a:bodyPr/>
          <a:lstStyle>
            <a:lvl1pPr>
              <a:defRPr/>
            </a:lvl1pPr>
          </a:lstStyle>
          <a:p>
            <a:pPr>
              <a:defRPr/>
            </a:pPr>
            <a:fld id="{2F47EC50-D6D7-4A09-85DF-CAD14D31C2FD}" type="slidenum">
              <a:rPr lang="nl-NL"/>
              <a:pPr>
                <a:defRPr/>
              </a:pPr>
              <a:t>‹nr.›</a:t>
            </a:fld>
            <a:endParaRPr lang="nl-NL"/>
          </a:p>
        </p:txBody>
      </p:sp>
    </p:spTree>
    <p:extLst>
      <p:ext uri="{BB962C8B-B14F-4D97-AF65-F5344CB8AC3E}">
        <p14:creationId xmlns:p14="http://schemas.microsoft.com/office/powerpoint/2010/main" val="372122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5" name="Rectangle 6"/>
          <p:cNvSpPr>
            <a:spLocks noGrp="1" noChangeArrowheads="1"/>
          </p:cNvSpPr>
          <p:nvPr>
            <p:ph type="ftr" sz="quarter" idx="11"/>
          </p:nvPr>
        </p:nvSpPr>
        <p:spPr>
          <a:ln/>
        </p:spPr>
        <p:txBody>
          <a:bodyPr/>
          <a:lstStyle>
            <a:lvl1pPr>
              <a:defRPr/>
            </a:lvl1pPr>
          </a:lstStyle>
          <a:p>
            <a:endParaRPr lang="nl-NL"/>
          </a:p>
        </p:txBody>
      </p:sp>
      <p:sp>
        <p:nvSpPr>
          <p:cNvPr id="6"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3170105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6"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7" name="Rectangle 8"/>
          <p:cNvSpPr>
            <a:spLocks noGrp="1" noChangeArrowheads="1"/>
          </p:cNvSpPr>
          <p:nvPr>
            <p:ph type="sldNum" sz="quarter" idx="12"/>
          </p:nvPr>
        </p:nvSpPr>
        <p:spPr>
          <a:ln/>
        </p:spPr>
        <p:txBody>
          <a:bodyPr/>
          <a:lstStyle>
            <a:lvl1pPr>
              <a:defRPr/>
            </a:lvl1pPr>
          </a:lstStyle>
          <a:p>
            <a:pPr>
              <a:defRPr/>
            </a:pPr>
            <a:fld id="{5180E156-7C74-4F43-B353-73040EEBEF38}" type="slidenum">
              <a:rPr lang="nl-NL"/>
              <a:pPr>
                <a:defRPr/>
              </a:pPr>
              <a:t>‹nr.›</a:t>
            </a:fld>
            <a:endParaRPr lang="nl-NL"/>
          </a:p>
        </p:txBody>
      </p:sp>
    </p:spTree>
    <p:extLst>
      <p:ext uri="{BB962C8B-B14F-4D97-AF65-F5344CB8AC3E}">
        <p14:creationId xmlns:p14="http://schemas.microsoft.com/office/powerpoint/2010/main" val="389437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6" name="Rectangle 8"/>
          <p:cNvSpPr>
            <a:spLocks noGrp="1" noChangeArrowheads="1"/>
          </p:cNvSpPr>
          <p:nvPr>
            <p:ph type="sldNum" sz="quarter" idx="12"/>
          </p:nvPr>
        </p:nvSpPr>
        <p:spPr>
          <a:ln/>
        </p:spPr>
        <p:txBody>
          <a:bodyPr/>
          <a:lstStyle>
            <a:lvl1pPr>
              <a:defRPr/>
            </a:lvl1pPr>
          </a:lstStyle>
          <a:p>
            <a:pPr>
              <a:defRPr/>
            </a:pPr>
            <a:fld id="{A9B3338A-69CF-40C5-8C09-B6E8DFC91B82}" type="slidenum">
              <a:rPr lang="nl-NL"/>
              <a:pPr>
                <a:defRPr/>
              </a:pPr>
              <a:t>‹nr.›</a:t>
            </a:fld>
            <a:endParaRPr lang="nl-NL"/>
          </a:p>
        </p:txBody>
      </p:sp>
    </p:spTree>
    <p:extLst>
      <p:ext uri="{BB962C8B-B14F-4D97-AF65-F5344CB8AC3E}">
        <p14:creationId xmlns:p14="http://schemas.microsoft.com/office/powerpoint/2010/main" val="1292533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051800" y="2327275"/>
            <a:ext cx="2921000" cy="440848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711200" y="2327275"/>
            <a:ext cx="8559800" cy="440848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dt" sz="half" idx="10"/>
          </p:nvPr>
        </p:nvSpPr>
        <p:spPr>
          <a:ln/>
        </p:spPr>
        <p:txBody>
          <a:bodyPr/>
          <a:lstStyle>
            <a:lvl1pPr>
              <a:defRPr/>
            </a:lvl1pPr>
          </a:lstStyle>
          <a:p>
            <a:pPr>
              <a:defRPr/>
            </a:pPr>
            <a:r>
              <a:rPr lang="nl-NL"/>
              <a:t>28/01/2014</a:t>
            </a:r>
          </a:p>
        </p:txBody>
      </p:sp>
      <p:sp>
        <p:nvSpPr>
          <p:cNvPr id="5" name="Rectangle 7"/>
          <p:cNvSpPr>
            <a:spLocks noGrp="1" noChangeArrowheads="1"/>
          </p:cNvSpPr>
          <p:nvPr>
            <p:ph type="ftr" sz="quarter" idx="11"/>
          </p:nvPr>
        </p:nvSpPr>
        <p:spPr>
          <a:ln/>
        </p:spPr>
        <p:txBody>
          <a:bodyPr/>
          <a:lstStyle>
            <a:lvl1pPr>
              <a:defRPr/>
            </a:lvl1pPr>
          </a:lstStyle>
          <a:p>
            <a:pPr>
              <a:defRPr/>
            </a:pPr>
            <a:r>
              <a:rPr lang="nl-NL"/>
              <a:t>Kantoorautomatisering</a:t>
            </a:r>
          </a:p>
        </p:txBody>
      </p:sp>
      <p:sp>
        <p:nvSpPr>
          <p:cNvPr id="6" name="Rectangle 8"/>
          <p:cNvSpPr>
            <a:spLocks noGrp="1" noChangeArrowheads="1"/>
          </p:cNvSpPr>
          <p:nvPr>
            <p:ph type="sldNum" sz="quarter" idx="12"/>
          </p:nvPr>
        </p:nvSpPr>
        <p:spPr>
          <a:ln/>
        </p:spPr>
        <p:txBody>
          <a:bodyPr/>
          <a:lstStyle>
            <a:lvl1pPr>
              <a:defRPr/>
            </a:lvl1pPr>
          </a:lstStyle>
          <a:p>
            <a:pPr>
              <a:defRPr/>
            </a:pPr>
            <a:fld id="{8B90106C-ABB1-433B-AD48-79AC02F87757}" type="slidenum">
              <a:rPr lang="nl-NL"/>
              <a:pPr>
                <a:defRPr/>
              </a:pPr>
              <a:t>‹nr.›</a:t>
            </a:fld>
            <a:endParaRPr lang="nl-NL"/>
          </a:p>
        </p:txBody>
      </p:sp>
    </p:spTree>
    <p:extLst>
      <p:ext uri="{BB962C8B-B14F-4D97-AF65-F5344CB8AC3E}">
        <p14:creationId xmlns:p14="http://schemas.microsoft.com/office/powerpoint/2010/main" val="133139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5" name="Rectangle 6"/>
          <p:cNvSpPr>
            <a:spLocks noGrp="1" noChangeArrowheads="1"/>
          </p:cNvSpPr>
          <p:nvPr>
            <p:ph type="ftr" sz="quarter" idx="11"/>
          </p:nvPr>
        </p:nvSpPr>
        <p:spPr>
          <a:ln/>
        </p:spPr>
        <p:txBody>
          <a:bodyPr/>
          <a:lstStyle>
            <a:lvl1pPr>
              <a:defRPr/>
            </a:lvl1pPr>
          </a:lstStyle>
          <a:p>
            <a:endParaRPr lang="nl-NL"/>
          </a:p>
        </p:txBody>
      </p:sp>
      <p:sp>
        <p:nvSpPr>
          <p:cNvPr id="6"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230351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58851" y="1268414"/>
            <a:ext cx="5382683" cy="4979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44734" y="1268414"/>
            <a:ext cx="5382684" cy="4979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6" name="Rectangle 6"/>
          <p:cNvSpPr>
            <a:spLocks noGrp="1" noChangeArrowheads="1"/>
          </p:cNvSpPr>
          <p:nvPr>
            <p:ph type="ftr" sz="quarter" idx="11"/>
          </p:nvPr>
        </p:nvSpPr>
        <p:spPr>
          <a:ln/>
        </p:spPr>
        <p:txBody>
          <a:bodyPr/>
          <a:lstStyle>
            <a:lvl1pPr>
              <a:defRPr/>
            </a:lvl1pPr>
          </a:lstStyle>
          <a:p>
            <a:endParaRPr lang="nl-NL"/>
          </a:p>
        </p:txBody>
      </p:sp>
      <p:sp>
        <p:nvSpPr>
          <p:cNvPr id="7"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214020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8" name="Rectangle 6"/>
          <p:cNvSpPr>
            <a:spLocks noGrp="1" noChangeArrowheads="1"/>
          </p:cNvSpPr>
          <p:nvPr>
            <p:ph type="ftr" sz="quarter" idx="11"/>
          </p:nvPr>
        </p:nvSpPr>
        <p:spPr>
          <a:ln/>
        </p:spPr>
        <p:txBody>
          <a:bodyPr/>
          <a:lstStyle>
            <a:lvl1pPr>
              <a:defRPr/>
            </a:lvl1pPr>
          </a:lstStyle>
          <a:p>
            <a:endParaRPr lang="nl-NL"/>
          </a:p>
        </p:txBody>
      </p:sp>
      <p:sp>
        <p:nvSpPr>
          <p:cNvPr id="9"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13616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4" name="Rectangle 6"/>
          <p:cNvSpPr>
            <a:spLocks noGrp="1" noChangeArrowheads="1"/>
          </p:cNvSpPr>
          <p:nvPr>
            <p:ph type="ftr" sz="quarter" idx="11"/>
          </p:nvPr>
        </p:nvSpPr>
        <p:spPr>
          <a:ln/>
        </p:spPr>
        <p:txBody>
          <a:bodyPr/>
          <a:lstStyle>
            <a:lvl1pPr>
              <a:defRPr/>
            </a:lvl1pPr>
          </a:lstStyle>
          <a:p>
            <a:endParaRPr lang="nl-NL"/>
          </a:p>
        </p:txBody>
      </p:sp>
      <p:sp>
        <p:nvSpPr>
          <p:cNvPr id="5"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294668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3" name="Rectangle 6"/>
          <p:cNvSpPr>
            <a:spLocks noGrp="1" noChangeArrowheads="1"/>
          </p:cNvSpPr>
          <p:nvPr>
            <p:ph type="ftr" sz="quarter" idx="11"/>
          </p:nvPr>
        </p:nvSpPr>
        <p:spPr>
          <a:ln/>
        </p:spPr>
        <p:txBody>
          <a:bodyPr/>
          <a:lstStyle>
            <a:lvl1pPr>
              <a:defRPr/>
            </a:lvl1pPr>
          </a:lstStyle>
          <a:p>
            <a:endParaRPr lang="nl-NL"/>
          </a:p>
        </p:txBody>
      </p:sp>
      <p:sp>
        <p:nvSpPr>
          <p:cNvPr id="4"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370502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6" name="Rectangle 6"/>
          <p:cNvSpPr>
            <a:spLocks noGrp="1" noChangeArrowheads="1"/>
          </p:cNvSpPr>
          <p:nvPr>
            <p:ph type="ftr" sz="quarter" idx="11"/>
          </p:nvPr>
        </p:nvSpPr>
        <p:spPr>
          <a:ln/>
        </p:spPr>
        <p:txBody>
          <a:bodyPr/>
          <a:lstStyle>
            <a:lvl1pPr>
              <a:defRPr/>
            </a:lvl1pPr>
          </a:lstStyle>
          <a:p>
            <a:endParaRPr lang="nl-NL"/>
          </a:p>
        </p:txBody>
      </p:sp>
      <p:sp>
        <p:nvSpPr>
          <p:cNvPr id="7"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302711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dt" sz="half" idx="10"/>
          </p:nvPr>
        </p:nvSpPr>
        <p:spPr>
          <a:ln/>
        </p:spPr>
        <p:txBody>
          <a:bodyPr/>
          <a:lstStyle>
            <a:lvl1pPr>
              <a:defRPr/>
            </a:lvl1pPr>
          </a:lstStyle>
          <a:p>
            <a:fld id="{EA259B8E-2BFD-41A6-BD5E-0254BF63C580}" type="datetimeFigureOut">
              <a:rPr lang="nl-NL" smtClean="0"/>
              <a:t>28-7-2017</a:t>
            </a:fld>
            <a:endParaRPr lang="nl-NL"/>
          </a:p>
        </p:txBody>
      </p:sp>
      <p:sp>
        <p:nvSpPr>
          <p:cNvPr id="6" name="Rectangle 6"/>
          <p:cNvSpPr>
            <a:spLocks noGrp="1" noChangeArrowheads="1"/>
          </p:cNvSpPr>
          <p:nvPr>
            <p:ph type="ftr" sz="quarter" idx="11"/>
          </p:nvPr>
        </p:nvSpPr>
        <p:spPr>
          <a:ln/>
        </p:spPr>
        <p:txBody>
          <a:bodyPr/>
          <a:lstStyle>
            <a:lvl1pPr>
              <a:defRPr/>
            </a:lvl1pPr>
          </a:lstStyle>
          <a:p>
            <a:endParaRPr lang="nl-NL"/>
          </a:p>
        </p:txBody>
      </p:sp>
      <p:sp>
        <p:nvSpPr>
          <p:cNvPr id="7" name="Rectangle 7"/>
          <p:cNvSpPr>
            <a:spLocks noGrp="1" noChangeArrowheads="1"/>
          </p:cNvSpPr>
          <p:nvPr>
            <p:ph type="sldNum" sz="quarter" idx="12"/>
          </p:nvPr>
        </p:nvSpPr>
        <p:spPr>
          <a:ln/>
        </p:spPr>
        <p:txBody>
          <a:bodyPr/>
          <a:lstStyle>
            <a:lvl1pPr>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96106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Tergooi_vervolgpagina_logo kleur-01"/>
          <p:cNvPicPr>
            <a:picLocks noChangeAspect="1" noChangeArrowheads="1"/>
          </p:cNvPicPr>
          <p:nvPr/>
        </p:nvPicPr>
        <p:blipFill>
          <a:blip r:embed="rId13"/>
          <a:srcRect/>
          <a:stretch>
            <a:fillRect/>
          </a:stretch>
        </p:blipFill>
        <p:spPr bwMode="auto">
          <a:xfrm>
            <a:off x="1" y="1"/>
            <a:ext cx="12187767" cy="6854825"/>
          </a:xfrm>
          <a:prstGeom prst="rect">
            <a:avLst/>
          </a:prstGeom>
          <a:noFill/>
          <a:ln w="9525">
            <a:noFill/>
            <a:miter lim="800000"/>
            <a:headEnd/>
            <a:tailEnd/>
          </a:ln>
        </p:spPr>
      </p:pic>
      <p:sp>
        <p:nvSpPr>
          <p:cNvPr id="22530" name="Rectangle 2"/>
          <p:cNvSpPr>
            <a:spLocks noChangeArrowheads="1"/>
          </p:cNvSpPr>
          <p:nvPr/>
        </p:nvSpPr>
        <p:spPr bwMode="auto">
          <a:xfrm>
            <a:off x="0" y="0"/>
            <a:ext cx="406400" cy="6858000"/>
          </a:xfrm>
          <a:prstGeom prst="rect">
            <a:avLst/>
          </a:prstGeom>
          <a:solidFill>
            <a:srgbClr val="7AB800"/>
          </a:solidFill>
          <a:ln>
            <a:noFill/>
          </a:ln>
          <a:effectLst/>
          <a:extLst>
            <a:ext uri="{91240B29-F687-4f45-9708-019B960494DF}"/>
            <a:ext uri="{AF507438-7753-43e0-B8FC-AC1667EBCBE1}"/>
          </a:extLst>
        </p:spPr>
        <p:txBody>
          <a:bodyPr wrap="none" anchor="ctr"/>
          <a:lstStyle/>
          <a:p>
            <a:pPr algn="ctr">
              <a:defRPr/>
            </a:pPr>
            <a:endParaRPr lang="nl-NL" sz="1800">
              <a:latin typeface="Georgia" charset="0"/>
              <a:ea typeface="ＭＳ Ｐゴシック" charset="0"/>
              <a:cs typeface="Arial" charset="0"/>
            </a:endParaRPr>
          </a:p>
        </p:txBody>
      </p:sp>
      <p:sp>
        <p:nvSpPr>
          <p:cNvPr id="1028" name="Rectangle 3"/>
          <p:cNvSpPr>
            <a:spLocks noGrp="1" noChangeArrowheads="1"/>
          </p:cNvSpPr>
          <p:nvPr>
            <p:ph type="title"/>
          </p:nvPr>
        </p:nvSpPr>
        <p:spPr bwMode="auto">
          <a:xfrm>
            <a:off x="958851" y="152401"/>
            <a:ext cx="9607549" cy="963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l-NL"/>
              <a:t>Klik om de stijl te bewerken</a:t>
            </a:r>
          </a:p>
        </p:txBody>
      </p:sp>
      <p:sp>
        <p:nvSpPr>
          <p:cNvPr id="1029" name="Rectangle 4"/>
          <p:cNvSpPr>
            <a:spLocks noGrp="1" noChangeArrowheads="1"/>
          </p:cNvSpPr>
          <p:nvPr>
            <p:ph type="body" idx="1"/>
          </p:nvPr>
        </p:nvSpPr>
        <p:spPr bwMode="auto">
          <a:xfrm>
            <a:off x="958851" y="1268414"/>
            <a:ext cx="10968567" cy="4979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modekstijlen </a:t>
            </a:r>
            <a:br>
              <a:rPr lang="nl-NL"/>
            </a:br>
            <a:r>
              <a:rPr lang="nl-NL"/>
              <a:t>te bewerken</a:t>
            </a:r>
          </a:p>
          <a:p>
            <a:pPr lvl="1"/>
            <a:r>
              <a:rPr lang="nl-NL"/>
              <a:t>Tweede niveau</a:t>
            </a:r>
          </a:p>
          <a:p>
            <a:pPr lvl="2"/>
            <a:r>
              <a:rPr lang="nl-NL"/>
              <a:t>Derde niveau</a:t>
            </a:r>
          </a:p>
          <a:p>
            <a:pPr lvl="3"/>
            <a:r>
              <a:rPr lang="nl-NL"/>
              <a:t>Vierde niveau</a:t>
            </a:r>
          </a:p>
          <a:p>
            <a:pPr lvl="4"/>
            <a:r>
              <a:rPr lang="nl-NL"/>
              <a:t>Vijfde niveau</a:t>
            </a:r>
          </a:p>
        </p:txBody>
      </p:sp>
      <p:sp>
        <p:nvSpPr>
          <p:cNvPr id="22533" name="Rectangle 5"/>
          <p:cNvSpPr>
            <a:spLocks noGrp="1" noChangeArrowheads="1"/>
          </p:cNvSpPr>
          <p:nvPr>
            <p:ph type="dt" sz="half" idx="2"/>
          </p:nvPr>
        </p:nvSpPr>
        <p:spPr bwMode="auto">
          <a:xfrm rot="-5400000">
            <a:off x="-303740" y="5501217"/>
            <a:ext cx="1047750" cy="40216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ctr" anchorCtr="0" compatLnSpc="1">
            <a:prstTxWarp prst="textNoShape">
              <a:avLst/>
            </a:prstTxWarp>
          </a:bodyPr>
          <a:lstStyle>
            <a:lvl1pPr algn="l">
              <a:defRPr sz="1200">
                <a:solidFill>
                  <a:schemeClr val="bg1"/>
                </a:solidFill>
                <a:latin typeface="Georgia" charset="0"/>
                <a:ea typeface="ＭＳ Ｐゴシック" charset="0"/>
                <a:cs typeface="Arial" charset="0"/>
              </a:defRPr>
            </a:lvl1pPr>
          </a:lstStyle>
          <a:p>
            <a:fld id="{EA259B8E-2BFD-41A6-BD5E-0254BF63C580}" type="datetimeFigureOut">
              <a:rPr lang="nl-NL" smtClean="0"/>
              <a:t>28-7-2017</a:t>
            </a:fld>
            <a:endParaRPr lang="nl-NL"/>
          </a:p>
        </p:txBody>
      </p:sp>
      <p:sp>
        <p:nvSpPr>
          <p:cNvPr id="22534" name="Rectangle 6"/>
          <p:cNvSpPr>
            <a:spLocks noGrp="1" noChangeArrowheads="1"/>
          </p:cNvSpPr>
          <p:nvPr>
            <p:ph type="ftr" sz="quarter" idx="3"/>
          </p:nvPr>
        </p:nvSpPr>
        <p:spPr bwMode="auto">
          <a:xfrm rot="-5400000">
            <a:off x="-1227665" y="3532716"/>
            <a:ext cx="2895600" cy="40216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ctr" anchorCtr="0" compatLnSpc="1">
            <a:prstTxWarp prst="textNoShape">
              <a:avLst/>
            </a:prstTxWarp>
          </a:bodyPr>
          <a:lstStyle>
            <a:lvl1pPr algn="l">
              <a:defRPr sz="1200">
                <a:solidFill>
                  <a:schemeClr val="bg1"/>
                </a:solidFill>
                <a:latin typeface="Georgia" charset="0"/>
                <a:ea typeface="ＭＳ Ｐゴシック" charset="0"/>
                <a:cs typeface="Arial" charset="0"/>
              </a:defRPr>
            </a:lvl1pPr>
          </a:lstStyle>
          <a:p>
            <a:endParaRPr lang="nl-NL"/>
          </a:p>
        </p:txBody>
      </p:sp>
      <p:sp>
        <p:nvSpPr>
          <p:cNvPr id="22535" name="Rectangle 7"/>
          <p:cNvSpPr>
            <a:spLocks noGrp="1" noChangeArrowheads="1"/>
          </p:cNvSpPr>
          <p:nvPr>
            <p:ph type="sldNum" sz="quarter" idx="4"/>
          </p:nvPr>
        </p:nvSpPr>
        <p:spPr bwMode="auto">
          <a:xfrm rot="-5400000">
            <a:off x="-31484" y="696649"/>
            <a:ext cx="503237" cy="40216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ctr" anchorCtr="0" compatLnSpc="1">
            <a:prstTxWarp prst="textNoShape">
              <a:avLst/>
            </a:prstTxWarp>
          </a:bodyPr>
          <a:lstStyle>
            <a:lvl1pPr algn="r">
              <a:defRPr sz="1200">
                <a:solidFill>
                  <a:schemeClr val="bg1"/>
                </a:solidFill>
                <a:latin typeface="Georgia" charset="0"/>
                <a:ea typeface="ＭＳ Ｐゴシック" charset="0"/>
                <a:cs typeface="Arial" charset="0"/>
              </a:defRPr>
            </a:lvl1pPr>
          </a:lstStyle>
          <a:p>
            <a:fld id="{01A74E3C-FBC2-4146-A3D6-FA13DF1CC65F}" type="slidenum">
              <a:rPr lang="nl-NL" smtClean="0"/>
              <a:t>‹nr.›</a:t>
            </a:fld>
            <a:endParaRPr lang="nl-NL"/>
          </a:p>
        </p:txBody>
      </p:sp>
    </p:spTree>
    <p:extLst>
      <p:ext uri="{BB962C8B-B14F-4D97-AF65-F5344CB8AC3E}">
        <p14:creationId xmlns:p14="http://schemas.microsoft.com/office/powerpoint/2010/main" val="690014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3600">
          <a:solidFill>
            <a:schemeClr val="accent1"/>
          </a:solidFill>
          <a:latin typeface="+mj-lt"/>
          <a:ea typeface="+mj-ea"/>
          <a:cs typeface="+mj-cs"/>
        </a:defRPr>
      </a:lvl1pPr>
      <a:lvl2pPr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2pPr>
      <a:lvl3pPr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3pPr>
      <a:lvl4pPr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4pPr>
      <a:lvl5pPr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5pPr>
      <a:lvl6pPr marL="457200"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6pPr>
      <a:lvl7pPr marL="914400"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7pPr>
      <a:lvl8pPr marL="1371600"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8pPr>
      <a:lvl9pPr marL="1828800" algn="l" rtl="0" eaLnBrk="1" fontAlgn="base" hangingPunct="1">
        <a:lnSpc>
          <a:spcPct val="90000"/>
        </a:lnSpc>
        <a:spcBef>
          <a:spcPct val="0"/>
        </a:spcBef>
        <a:spcAft>
          <a:spcPct val="0"/>
        </a:spcAft>
        <a:defRPr sz="3600">
          <a:solidFill>
            <a:schemeClr val="accent1"/>
          </a:solidFill>
          <a:latin typeface="Georgia" charset="0"/>
          <a:ea typeface="ＭＳ Ｐゴシック" charset="0"/>
          <a:cs typeface="Arial" charset="0"/>
        </a:defRPr>
      </a:lvl9pPr>
    </p:titleStyle>
    <p:bodyStyle>
      <a:lvl1pPr marL="33338" indent="-33338" algn="l" rtl="0" eaLnBrk="1" fontAlgn="base" hangingPunct="1">
        <a:spcBef>
          <a:spcPct val="20000"/>
        </a:spcBef>
        <a:spcAft>
          <a:spcPct val="0"/>
        </a:spcAft>
        <a:buClr>
          <a:schemeClr val="bg1"/>
        </a:buClr>
        <a:buSzPct val="25000"/>
        <a:buFont typeface="Georgia" pitchFamily="18" charset="0"/>
        <a:buChar char=" "/>
        <a:defRPr sz="2400">
          <a:solidFill>
            <a:schemeClr val="tx1"/>
          </a:solidFill>
          <a:latin typeface="+mn-lt"/>
          <a:ea typeface="+mn-ea"/>
          <a:cs typeface="+mn-cs"/>
        </a:defRPr>
      </a:lvl1pPr>
      <a:lvl2pPr marL="258763" indent="-223838" algn="l" rtl="0" eaLnBrk="1" fontAlgn="base" hangingPunct="1">
        <a:spcBef>
          <a:spcPct val="15000"/>
        </a:spcBef>
        <a:spcAft>
          <a:spcPct val="0"/>
        </a:spcAft>
        <a:buClr>
          <a:schemeClr val="tx2"/>
        </a:buClr>
        <a:buChar char="•"/>
        <a:defRPr sz="2400">
          <a:solidFill>
            <a:schemeClr val="tx1"/>
          </a:solidFill>
          <a:latin typeface="+mn-lt"/>
          <a:ea typeface="Arial" charset="0"/>
          <a:cs typeface="+mn-cs"/>
        </a:defRPr>
      </a:lvl2pPr>
      <a:lvl3pPr marL="541338" indent="-280988" algn="l" rtl="0" eaLnBrk="1" fontAlgn="base" hangingPunct="1">
        <a:spcBef>
          <a:spcPct val="10000"/>
        </a:spcBef>
        <a:spcAft>
          <a:spcPct val="0"/>
        </a:spcAft>
        <a:buClr>
          <a:schemeClr val="tx2"/>
        </a:buClr>
        <a:buChar char="•"/>
        <a:defRPr sz="2000">
          <a:solidFill>
            <a:schemeClr val="tx1"/>
          </a:solidFill>
          <a:latin typeface="+mn-lt"/>
          <a:ea typeface="Arial" charset="0"/>
          <a:cs typeface="+mn-cs"/>
        </a:defRPr>
      </a:lvl3pPr>
      <a:lvl4pPr marL="771525" indent="-228600" algn="l" rtl="0" eaLnBrk="1" fontAlgn="base" hangingPunct="1">
        <a:spcBef>
          <a:spcPct val="10000"/>
        </a:spcBef>
        <a:spcAft>
          <a:spcPct val="0"/>
        </a:spcAft>
        <a:buClr>
          <a:schemeClr val="tx2"/>
        </a:buClr>
        <a:buChar char="•"/>
        <a:defRPr>
          <a:solidFill>
            <a:schemeClr val="tx1"/>
          </a:solidFill>
          <a:latin typeface="+mn-lt"/>
          <a:ea typeface="Arial" charset="0"/>
          <a:cs typeface="+mn-cs"/>
        </a:defRPr>
      </a:lvl4pPr>
      <a:lvl5pPr marL="1001713" indent="-228600" algn="l" rtl="0" eaLnBrk="1" fontAlgn="base" hangingPunct="1">
        <a:spcBef>
          <a:spcPct val="10000"/>
        </a:spcBef>
        <a:spcAft>
          <a:spcPct val="0"/>
        </a:spcAft>
        <a:buClr>
          <a:schemeClr val="tx2"/>
        </a:buClr>
        <a:buChar char="•"/>
        <a:defRPr>
          <a:solidFill>
            <a:schemeClr val="tx1"/>
          </a:solidFill>
          <a:latin typeface="+mn-lt"/>
          <a:ea typeface="Arial" charset="0"/>
          <a:cs typeface="+mn-cs"/>
        </a:defRPr>
      </a:lvl5pPr>
      <a:lvl6pPr marL="1458913" indent="-228600" algn="l" rtl="0" eaLnBrk="1" fontAlgn="base" hangingPunct="1">
        <a:spcBef>
          <a:spcPct val="10000"/>
        </a:spcBef>
        <a:spcAft>
          <a:spcPct val="0"/>
        </a:spcAft>
        <a:buClr>
          <a:schemeClr val="tx2"/>
        </a:buClr>
        <a:buChar char="•"/>
        <a:defRPr>
          <a:solidFill>
            <a:schemeClr val="tx1"/>
          </a:solidFill>
          <a:latin typeface="+mn-lt"/>
          <a:ea typeface="Arial" charset="0"/>
          <a:cs typeface="+mn-cs"/>
        </a:defRPr>
      </a:lvl6pPr>
      <a:lvl7pPr marL="1916113" indent="-228600" algn="l" rtl="0" eaLnBrk="1" fontAlgn="base" hangingPunct="1">
        <a:spcBef>
          <a:spcPct val="10000"/>
        </a:spcBef>
        <a:spcAft>
          <a:spcPct val="0"/>
        </a:spcAft>
        <a:buClr>
          <a:schemeClr val="tx2"/>
        </a:buClr>
        <a:buChar char="•"/>
        <a:defRPr>
          <a:solidFill>
            <a:schemeClr val="tx1"/>
          </a:solidFill>
          <a:latin typeface="+mn-lt"/>
          <a:ea typeface="Arial" charset="0"/>
          <a:cs typeface="+mn-cs"/>
        </a:defRPr>
      </a:lvl7pPr>
      <a:lvl8pPr marL="2373313" indent="-228600" algn="l" rtl="0" eaLnBrk="1" fontAlgn="base" hangingPunct="1">
        <a:spcBef>
          <a:spcPct val="10000"/>
        </a:spcBef>
        <a:spcAft>
          <a:spcPct val="0"/>
        </a:spcAft>
        <a:buClr>
          <a:schemeClr val="tx2"/>
        </a:buClr>
        <a:buChar char="•"/>
        <a:defRPr>
          <a:solidFill>
            <a:schemeClr val="tx1"/>
          </a:solidFill>
          <a:latin typeface="+mn-lt"/>
          <a:ea typeface="Arial" charset="0"/>
          <a:cs typeface="+mn-cs"/>
        </a:defRPr>
      </a:lvl8pPr>
      <a:lvl9pPr marL="2830513" indent="-228600" algn="l" rtl="0" eaLnBrk="1" fontAlgn="base" hangingPunct="1">
        <a:spcBef>
          <a:spcPct val="10000"/>
        </a:spcBef>
        <a:spcAft>
          <a:spcPct val="0"/>
        </a:spcAft>
        <a:buClr>
          <a:schemeClr val="tx2"/>
        </a:buClr>
        <a:buChar char="•"/>
        <a:defRPr>
          <a:solidFill>
            <a:schemeClr val="tx1"/>
          </a:solidFill>
          <a:latin typeface="+mn-lt"/>
          <a:ea typeface="Arial" charset="0"/>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AB800"/>
        </a:solidFill>
        <a:effectLst/>
      </p:bgPr>
    </p:bg>
    <p:spTree>
      <p:nvGrpSpPr>
        <p:cNvPr id="1" name=""/>
        <p:cNvGrpSpPr/>
        <p:nvPr/>
      </p:nvGrpSpPr>
      <p:grpSpPr>
        <a:xfrm>
          <a:off x="0" y="0"/>
          <a:ext cx="0" cy="0"/>
          <a:chOff x="0" y="0"/>
          <a:chExt cx="0" cy="0"/>
        </a:xfrm>
      </p:grpSpPr>
      <p:pic>
        <p:nvPicPr>
          <p:cNvPr id="13314" name="Picture 11" descr="Tergooi_vervolgpagina_logo wit-01"/>
          <p:cNvPicPr>
            <a:picLocks noChangeAspect="1" noChangeArrowheads="1"/>
          </p:cNvPicPr>
          <p:nvPr/>
        </p:nvPicPr>
        <p:blipFill>
          <a:blip r:embed="rId13"/>
          <a:srcRect/>
          <a:stretch>
            <a:fillRect/>
          </a:stretch>
        </p:blipFill>
        <p:spPr bwMode="auto">
          <a:xfrm>
            <a:off x="1" y="1"/>
            <a:ext cx="12187767" cy="6854825"/>
          </a:xfrm>
          <a:prstGeom prst="rect">
            <a:avLst/>
          </a:prstGeom>
          <a:noFill/>
          <a:ln w="9525">
            <a:noFill/>
            <a:miter lim="800000"/>
            <a:headEnd/>
            <a:tailEnd/>
          </a:ln>
        </p:spPr>
      </p:pic>
      <p:sp>
        <p:nvSpPr>
          <p:cNvPr id="26626" name="Rectangle 2"/>
          <p:cNvSpPr>
            <a:spLocks noChangeArrowheads="1"/>
          </p:cNvSpPr>
          <p:nvPr/>
        </p:nvSpPr>
        <p:spPr bwMode="auto">
          <a:xfrm>
            <a:off x="0" y="0"/>
            <a:ext cx="406400" cy="6858000"/>
          </a:xfrm>
          <a:prstGeom prst="rect">
            <a:avLst/>
          </a:prstGeom>
          <a:solidFill>
            <a:srgbClr val="7AB800"/>
          </a:solidFill>
          <a:ln>
            <a:noFill/>
          </a:ln>
          <a:effectLst/>
          <a:extLst>
            <a:ext uri="{91240B29-F687-4f45-9708-019B960494DF}"/>
            <a:ext uri="{AF507438-7753-43e0-B8FC-AC1667EBCBE1}"/>
          </a:extLst>
        </p:spPr>
        <p:txBody>
          <a:bodyPr wrap="none" anchor="ctr"/>
          <a:lstStyle/>
          <a:p>
            <a:pPr algn="ctr">
              <a:defRPr/>
            </a:pPr>
            <a:endParaRPr lang="nl-NL" sz="1800">
              <a:latin typeface="Georgia" charset="0"/>
              <a:ea typeface="ＭＳ Ｐゴシック" charset="0"/>
              <a:cs typeface="Arial" charset="0"/>
            </a:endParaRPr>
          </a:p>
        </p:txBody>
      </p:sp>
      <p:sp>
        <p:nvSpPr>
          <p:cNvPr id="26628" name="Rectangle 4"/>
          <p:cNvSpPr>
            <a:spLocks noChangeArrowheads="1"/>
          </p:cNvSpPr>
          <p:nvPr/>
        </p:nvSpPr>
        <p:spPr bwMode="auto">
          <a:xfrm>
            <a:off x="0" y="0"/>
            <a:ext cx="406400" cy="6858000"/>
          </a:xfrm>
          <a:prstGeom prst="rect">
            <a:avLst/>
          </a:prstGeom>
          <a:solidFill>
            <a:srgbClr val="7AB800"/>
          </a:solidFill>
          <a:ln>
            <a:noFill/>
          </a:ln>
          <a:effectLst/>
          <a:extLst>
            <a:ext uri="{91240B29-F687-4f45-9708-019B960494DF}"/>
            <a:ext uri="{AF507438-7753-43e0-B8FC-AC1667EBCBE1}"/>
          </a:extLst>
        </p:spPr>
        <p:txBody>
          <a:bodyPr wrap="none" anchor="ctr"/>
          <a:lstStyle/>
          <a:p>
            <a:pPr algn="ctr">
              <a:defRPr/>
            </a:pPr>
            <a:endParaRPr lang="nl-NL" sz="1800">
              <a:latin typeface="Georgia" charset="0"/>
              <a:ea typeface="ＭＳ Ｐゴシック" charset="0"/>
              <a:cs typeface="Arial" charset="0"/>
            </a:endParaRPr>
          </a:p>
        </p:txBody>
      </p:sp>
      <p:sp>
        <p:nvSpPr>
          <p:cNvPr id="13317" name="Rectangle 5"/>
          <p:cNvSpPr>
            <a:spLocks noGrp="1" noChangeArrowheads="1"/>
          </p:cNvSpPr>
          <p:nvPr>
            <p:ph type="title"/>
          </p:nvPr>
        </p:nvSpPr>
        <p:spPr bwMode="auto">
          <a:xfrm>
            <a:off x="960968" y="2327276"/>
            <a:ext cx="10011833" cy="963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l-NL"/>
              <a:t>Klik om de stijl te bewerken</a:t>
            </a:r>
          </a:p>
        </p:txBody>
      </p:sp>
      <p:sp>
        <p:nvSpPr>
          <p:cNvPr id="26630" name="Rectangle 6"/>
          <p:cNvSpPr>
            <a:spLocks noGrp="1" noChangeArrowheads="1"/>
          </p:cNvSpPr>
          <p:nvPr>
            <p:ph type="dt" sz="half" idx="2"/>
          </p:nvPr>
        </p:nvSpPr>
        <p:spPr bwMode="auto">
          <a:xfrm rot="-5400000">
            <a:off x="-303740" y="5501217"/>
            <a:ext cx="1047750" cy="40216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ctr" anchorCtr="0" compatLnSpc="1">
            <a:prstTxWarp prst="textNoShape">
              <a:avLst/>
            </a:prstTxWarp>
          </a:bodyPr>
          <a:lstStyle>
            <a:lvl1pPr algn="l">
              <a:defRPr sz="1200">
                <a:solidFill>
                  <a:schemeClr val="bg1"/>
                </a:solidFill>
                <a:latin typeface="Georgia" charset="0"/>
                <a:ea typeface="ＭＳ Ｐゴシック" charset="0"/>
                <a:cs typeface="Arial" charset="0"/>
              </a:defRPr>
            </a:lvl1pPr>
          </a:lstStyle>
          <a:p>
            <a:pPr>
              <a:defRPr/>
            </a:pPr>
            <a:r>
              <a:rPr lang="nl-NL"/>
              <a:t>28/01/2014</a:t>
            </a:r>
          </a:p>
        </p:txBody>
      </p:sp>
      <p:sp>
        <p:nvSpPr>
          <p:cNvPr id="26631" name="Rectangle 7"/>
          <p:cNvSpPr>
            <a:spLocks noGrp="1" noChangeArrowheads="1"/>
          </p:cNvSpPr>
          <p:nvPr>
            <p:ph type="ftr" sz="quarter" idx="3"/>
          </p:nvPr>
        </p:nvSpPr>
        <p:spPr bwMode="auto">
          <a:xfrm rot="-5400000">
            <a:off x="-1227665" y="3532716"/>
            <a:ext cx="2895600" cy="40216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ctr" anchorCtr="0" compatLnSpc="1">
            <a:prstTxWarp prst="textNoShape">
              <a:avLst/>
            </a:prstTxWarp>
          </a:bodyPr>
          <a:lstStyle>
            <a:lvl1pPr algn="l">
              <a:defRPr sz="1200">
                <a:solidFill>
                  <a:schemeClr val="bg1"/>
                </a:solidFill>
                <a:latin typeface="Georgia" charset="0"/>
                <a:ea typeface="ＭＳ Ｐゴシック" charset="0"/>
                <a:cs typeface="Arial" charset="0"/>
              </a:defRPr>
            </a:lvl1pPr>
          </a:lstStyle>
          <a:p>
            <a:pPr>
              <a:defRPr/>
            </a:pPr>
            <a:r>
              <a:rPr lang="nl-NL"/>
              <a:t>Kantoorautomatisering</a:t>
            </a:r>
          </a:p>
        </p:txBody>
      </p:sp>
      <p:sp>
        <p:nvSpPr>
          <p:cNvPr id="26632" name="Rectangle 8"/>
          <p:cNvSpPr>
            <a:spLocks noGrp="1" noChangeArrowheads="1"/>
          </p:cNvSpPr>
          <p:nvPr>
            <p:ph type="sldNum" sz="quarter" idx="4"/>
          </p:nvPr>
        </p:nvSpPr>
        <p:spPr bwMode="auto">
          <a:xfrm rot="-5400000">
            <a:off x="-31484" y="696649"/>
            <a:ext cx="503237" cy="40216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ctr" anchorCtr="0" compatLnSpc="1">
            <a:prstTxWarp prst="textNoShape">
              <a:avLst/>
            </a:prstTxWarp>
          </a:bodyPr>
          <a:lstStyle>
            <a:lvl1pPr algn="r">
              <a:defRPr sz="1200">
                <a:solidFill>
                  <a:schemeClr val="bg1"/>
                </a:solidFill>
                <a:latin typeface="Georgia" charset="0"/>
                <a:ea typeface="ＭＳ Ｐゴシック" charset="0"/>
                <a:cs typeface="Arial" charset="0"/>
              </a:defRPr>
            </a:lvl1pPr>
          </a:lstStyle>
          <a:p>
            <a:pPr>
              <a:defRPr/>
            </a:pPr>
            <a:fld id="{092C1AC4-EA66-4880-9BDC-924B810C83AC}" type="slidenum">
              <a:rPr lang="nl-NL"/>
              <a:pPr>
                <a:defRPr/>
              </a:pPr>
              <a:t>‹nr.›</a:t>
            </a:fld>
            <a:endParaRPr lang="nl-NL"/>
          </a:p>
        </p:txBody>
      </p:sp>
      <p:sp>
        <p:nvSpPr>
          <p:cNvPr id="26633" name="Line 9"/>
          <p:cNvSpPr>
            <a:spLocks noChangeShapeType="1"/>
          </p:cNvSpPr>
          <p:nvPr/>
        </p:nvSpPr>
        <p:spPr bwMode="auto">
          <a:xfrm>
            <a:off x="416984" y="0"/>
            <a:ext cx="0" cy="6858000"/>
          </a:xfrm>
          <a:prstGeom prst="line">
            <a:avLst/>
          </a:prstGeom>
          <a:noFill/>
          <a:ln w="12700">
            <a:solidFill>
              <a:srgbClr val="FFFFFF"/>
            </a:solidFill>
            <a:round/>
            <a:headEnd/>
            <a:tailEnd/>
          </a:ln>
          <a:effectLst/>
          <a:extLst>
            <a:ext uri="{909E8E84-426E-40dd-AFC4-6F175D3DCCD1}"/>
            <a:ext uri="{AF507438-7753-43e0-B8FC-AC1667EBCBE1}"/>
          </a:extLst>
        </p:spPr>
        <p:txBody>
          <a:bodyPr/>
          <a:lstStyle/>
          <a:p>
            <a:pPr algn="ctr">
              <a:defRPr/>
            </a:pPr>
            <a:endParaRPr lang="nl-NL" sz="1800">
              <a:latin typeface="Georgia" charset="0"/>
              <a:ea typeface="ＭＳ Ｐゴシック" charset="0"/>
              <a:cs typeface="Arial" charset="0"/>
            </a:endParaRPr>
          </a:p>
        </p:txBody>
      </p:sp>
      <p:sp>
        <p:nvSpPr>
          <p:cNvPr id="13322" name="Rectangle 10"/>
          <p:cNvSpPr>
            <a:spLocks noGrp="1" noChangeArrowheads="1"/>
          </p:cNvSpPr>
          <p:nvPr>
            <p:ph type="body" idx="1"/>
          </p:nvPr>
        </p:nvSpPr>
        <p:spPr bwMode="auto">
          <a:xfrm>
            <a:off x="-711200" y="6553201"/>
            <a:ext cx="609600" cy="18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20160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fontAlgn="base" hangingPunct="1">
        <a:lnSpc>
          <a:spcPct val="85000"/>
        </a:lnSpc>
        <a:spcBef>
          <a:spcPct val="0"/>
        </a:spcBef>
        <a:spcAft>
          <a:spcPct val="0"/>
        </a:spcAft>
        <a:defRPr sz="4800">
          <a:solidFill>
            <a:schemeClr val="bg1"/>
          </a:solidFill>
          <a:latin typeface="+mj-lt"/>
          <a:ea typeface="+mj-ea"/>
          <a:cs typeface="+mj-cs"/>
        </a:defRPr>
      </a:lvl1pPr>
      <a:lvl2pPr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2pPr>
      <a:lvl3pPr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3pPr>
      <a:lvl4pPr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4pPr>
      <a:lvl5pPr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5pPr>
      <a:lvl6pPr marL="457200"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6pPr>
      <a:lvl7pPr marL="914400"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7pPr>
      <a:lvl8pPr marL="1371600"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8pPr>
      <a:lvl9pPr marL="1828800" algn="l" rtl="0" eaLnBrk="1" fontAlgn="base" hangingPunct="1">
        <a:lnSpc>
          <a:spcPct val="85000"/>
        </a:lnSpc>
        <a:spcBef>
          <a:spcPct val="0"/>
        </a:spcBef>
        <a:spcAft>
          <a:spcPct val="0"/>
        </a:spcAft>
        <a:defRPr sz="4800">
          <a:solidFill>
            <a:schemeClr val="bg1"/>
          </a:solidFill>
          <a:latin typeface="Georgia" charset="0"/>
          <a:ea typeface="ＭＳ Ｐゴシック" charset="0"/>
          <a:cs typeface="Arial" charset="0"/>
        </a:defRPr>
      </a:lvl9pPr>
    </p:titleStyle>
    <p:bodyStyle>
      <a:lvl1pPr marL="342900" indent="-342900" algn="l" rtl="0" eaLnBrk="1" fontAlgn="base" hangingPunct="1">
        <a:spcBef>
          <a:spcPct val="0"/>
        </a:spcBef>
        <a:spcAft>
          <a:spcPct val="0"/>
        </a:spcAft>
        <a:buClr>
          <a:schemeClr val="tx2"/>
        </a:buClr>
        <a:defRPr sz="100">
          <a:solidFill>
            <a:schemeClr val="bg1"/>
          </a:solidFill>
          <a:latin typeface="+mn-lt"/>
          <a:ea typeface="+mn-ea"/>
          <a:cs typeface="+mn-cs"/>
        </a:defRPr>
      </a:lvl1pPr>
      <a:lvl2pPr marL="1588" indent="455613" algn="l" rtl="0" eaLnBrk="1" fontAlgn="base" hangingPunct="1">
        <a:spcBef>
          <a:spcPct val="0"/>
        </a:spcBef>
        <a:spcAft>
          <a:spcPct val="0"/>
        </a:spcAft>
        <a:buClr>
          <a:schemeClr val="tx2"/>
        </a:buClr>
        <a:defRPr sz="100">
          <a:solidFill>
            <a:schemeClr val="bg1"/>
          </a:solidFill>
          <a:latin typeface="+mn-lt"/>
          <a:ea typeface="Arial" charset="0"/>
          <a:cs typeface="+mn-cs"/>
        </a:defRPr>
      </a:lvl2pPr>
      <a:lvl3pPr marL="3175" indent="911225" algn="l" rtl="0" eaLnBrk="1" fontAlgn="base" hangingPunct="1">
        <a:spcBef>
          <a:spcPct val="0"/>
        </a:spcBef>
        <a:spcAft>
          <a:spcPct val="0"/>
        </a:spcAft>
        <a:buClr>
          <a:schemeClr val="tx2"/>
        </a:buClr>
        <a:defRPr sz="100">
          <a:solidFill>
            <a:schemeClr val="bg1"/>
          </a:solidFill>
          <a:latin typeface="+mn-lt"/>
          <a:ea typeface="Arial" charset="0"/>
          <a:cs typeface="+mn-cs"/>
        </a:defRPr>
      </a:lvl3pPr>
      <a:lvl4pPr marL="4763" indent="1366838" algn="l" rtl="0" eaLnBrk="1" fontAlgn="base" hangingPunct="1">
        <a:spcBef>
          <a:spcPct val="0"/>
        </a:spcBef>
        <a:spcAft>
          <a:spcPct val="0"/>
        </a:spcAft>
        <a:buClr>
          <a:schemeClr val="tx2"/>
        </a:buClr>
        <a:defRPr sz="100">
          <a:solidFill>
            <a:schemeClr val="bg1"/>
          </a:solidFill>
          <a:latin typeface="+mn-lt"/>
          <a:ea typeface="Arial" charset="0"/>
          <a:cs typeface="+mn-cs"/>
        </a:defRPr>
      </a:lvl4pPr>
      <a:lvl5pPr marL="6350" indent="1822450" algn="l" rtl="0" eaLnBrk="1" fontAlgn="base" hangingPunct="1">
        <a:spcBef>
          <a:spcPct val="0"/>
        </a:spcBef>
        <a:spcAft>
          <a:spcPct val="0"/>
        </a:spcAft>
        <a:buClr>
          <a:schemeClr val="tx2"/>
        </a:buClr>
        <a:defRPr sz="100">
          <a:solidFill>
            <a:schemeClr val="bg1"/>
          </a:solidFill>
          <a:latin typeface="+mn-lt"/>
          <a:ea typeface="Arial" charset="0"/>
          <a:cs typeface="+mn-cs"/>
        </a:defRPr>
      </a:lvl5pPr>
      <a:lvl6pPr marL="463550" algn="l" rtl="0" eaLnBrk="1" fontAlgn="base" hangingPunct="1">
        <a:spcBef>
          <a:spcPct val="0"/>
        </a:spcBef>
        <a:spcAft>
          <a:spcPct val="0"/>
        </a:spcAft>
        <a:buClr>
          <a:schemeClr val="tx2"/>
        </a:buClr>
        <a:defRPr sz="100">
          <a:solidFill>
            <a:schemeClr val="bg1"/>
          </a:solidFill>
          <a:latin typeface="+mn-lt"/>
          <a:ea typeface="Arial" charset="0"/>
          <a:cs typeface="+mn-cs"/>
        </a:defRPr>
      </a:lvl6pPr>
      <a:lvl7pPr marL="920750" algn="l" rtl="0" eaLnBrk="1" fontAlgn="base" hangingPunct="1">
        <a:spcBef>
          <a:spcPct val="0"/>
        </a:spcBef>
        <a:spcAft>
          <a:spcPct val="0"/>
        </a:spcAft>
        <a:buClr>
          <a:schemeClr val="tx2"/>
        </a:buClr>
        <a:defRPr sz="100">
          <a:solidFill>
            <a:schemeClr val="bg1"/>
          </a:solidFill>
          <a:latin typeface="+mn-lt"/>
          <a:ea typeface="Arial" charset="0"/>
          <a:cs typeface="+mn-cs"/>
        </a:defRPr>
      </a:lvl7pPr>
      <a:lvl8pPr marL="1377950" algn="l" rtl="0" eaLnBrk="1" fontAlgn="base" hangingPunct="1">
        <a:spcBef>
          <a:spcPct val="0"/>
        </a:spcBef>
        <a:spcAft>
          <a:spcPct val="0"/>
        </a:spcAft>
        <a:buClr>
          <a:schemeClr val="tx2"/>
        </a:buClr>
        <a:defRPr sz="100">
          <a:solidFill>
            <a:schemeClr val="bg1"/>
          </a:solidFill>
          <a:latin typeface="+mn-lt"/>
          <a:ea typeface="Arial" charset="0"/>
          <a:cs typeface="+mn-cs"/>
        </a:defRPr>
      </a:lvl8pPr>
      <a:lvl9pPr marL="1835150" algn="l" rtl="0" eaLnBrk="1" fontAlgn="base" hangingPunct="1">
        <a:spcBef>
          <a:spcPct val="0"/>
        </a:spcBef>
        <a:spcAft>
          <a:spcPct val="0"/>
        </a:spcAft>
        <a:buClr>
          <a:schemeClr val="tx2"/>
        </a:buClr>
        <a:defRPr sz="100">
          <a:solidFill>
            <a:schemeClr val="bg1"/>
          </a:solidFill>
          <a:latin typeface="+mn-lt"/>
          <a:ea typeface="Arial" charset="0"/>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9645" y="0"/>
            <a:ext cx="6219069" cy="1470025"/>
          </a:xfrm>
        </p:spPr>
        <p:txBody>
          <a:bodyPr/>
          <a:lstStyle/>
          <a:p>
            <a:r>
              <a:rPr lang="nl-NL" sz="3600" b="1" dirty="0">
                <a:solidFill>
                  <a:srgbClr val="CF2F44"/>
                </a:solidFill>
              </a:rPr>
              <a:t>GFO</a:t>
            </a:r>
            <a:r>
              <a:rPr lang="nl-NL" sz="3600" b="1" dirty="0"/>
              <a:t> - Vrouw en Overgang</a:t>
            </a:r>
            <a:r>
              <a:rPr lang="nl-NL" sz="3600" b="1" dirty="0">
                <a:solidFill>
                  <a:srgbClr val="CF2F44"/>
                </a:solidFill>
              </a:rPr>
              <a:t> </a:t>
            </a:r>
            <a:endParaRPr lang="nl-NL" sz="3600" dirty="0"/>
          </a:p>
        </p:txBody>
      </p:sp>
      <p:sp>
        <p:nvSpPr>
          <p:cNvPr id="3" name="Ondertitel 2"/>
          <p:cNvSpPr>
            <a:spLocks noGrp="1"/>
          </p:cNvSpPr>
          <p:nvPr>
            <p:ph type="subTitle" idx="1"/>
          </p:nvPr>
        </p:nvSpPr>
        <p:spPr>
          <a:xfrm>
            <a:off x="584805" y="2372405"/>
            <a:ext cx="6251423" cy="1524000"/>
          </a:xfrm>
        </p:spPr>
        <p:txBody>
          <a:bodyPr/>
          <a:lstStyle/>
          <a:p>
            <a:r>
              <a:rPr lang="nl-NL" b="1" dirty="0"/>
              <a:t>Corry  de Koning &amp; Petra Bestebreurtje</a:t>
            </a:r>
          </a:p>
          <a:p>
            <a:r>
              <a:rPr lang="nl-NL" b="1" dirty="0"/>
              <a:t>20 juni 2017</a:t>
            </a:r>
            <a:endParaRPr lang="nl-NL" dirty="0"/>
          </a:p>
        </p:txBody>
      </p:sp>
      <p:pic>
        <p:nvPicPr>
          <p:cNvPr id="4" name="Picture 2" descr="http://www.ladycareusa.com/images/7dwa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658" y="3224377"/>
            <a:ext cx="6215409" cy="363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7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Definities </a:t>
            </a:r>
          </a:p>
        </p:txBody>
      </p:sp>
      <p:sp>
        <p:nvSpPr>
          <p:cNvPr id="3" name="Tijdelijke aanduiding voor inhoud 2"/>
          <p:cNvSpPr>
            <a:spLocks noGrp="1"/>
          </p:cNvSpPr>
          <p:nvPr>
            <p:ph idx="1"/>
          </p:nvPr>
        </p:nvSpPr>
        <p:spPr/>
        <p:txBody>
          <a:bodyPr/>
          <a:lstStyle/>
          <a:p>
            <a:pPr lvl="1">
              <a:buSzPct val="100000"/>
              <a:buFont typeface="Arial" panose="020B0604020202020204" pitchFamily="34" charset="0"/>
              <a:buChar char="•"/>
            </a:pPr>
            <a:r>
              <a:rPr lang="nl-NL" dirty="0"/>
              <a:t>Overgang</a:t>
            </a:r>
          </a:p>
          <a:p>
            <a:pPr lvl="1">
              <a:buSzPct val="100000"/>
              <a:buFont typeface="Arial" panose="020B0604020202020204" pitchFamily="34" charset="0"/>
              <a:buChar char="•"/>
            </a:pPr>
            <a:r>
              <a:rPr lang="nl-NL" dirty="0"/>
              <a:t>Menopauze</a:t>
            </a:r>
          </a:p>
          <a:p>
            <a:pPr lvl="1">
              <a:buSzPct val="100000"/>
              <a:buFont typeface="Arial" panose="020B0604020202020204" pitchFamily="34" charset="0"/>
              <a:buChar char="•"/>
            </a:pPr>
            <a:r>
              <a:rPr lang="nl-NL" dirty="0"/>
              <a:t>Premenopauze</a:t>
            </a:r>
          </a:p>
          <a:p>
            <a:pPr lvl="1">
              <a:buSzPct val="100000"/>
              <a:buFont typeface="Arial" panose="020B0604020202020204" pitchFamily="34" charset="0"/>
              <a:buChar char="•"/>
            </a:pPr>
            <a:r>
              <a:rPr lang="nl-NL" dirty="0"/>
              <a:t>Perimenopauze</a:t>
            </a:r>
          </a:p>
          <a:p>
            <a:pPr lvl="1">
              <a:buSzPct val="100000"/>
              <a:buFont typeface="Arial" panose="020B0604020202020204" pitchFamily="34" charset="0"/>
              <a:buChar char="•"/>
            </a:pPr>
            <a:r>
              <a:rPr lang="nl-NL" dirty="0"/>
              <a:t>Postmenopauze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578" y="1442829"/>
            <a:ext cx="7822896" cy="4631155"/>
          </a:xfrm>
          <a:prstGeom prst="rect">
            <a:avLst/>
          </a:prstGeom>
        </p:spPr>
      </p:pic>
      <p:sp>
        <p:nvSpPr>
          <p:cNvPr id="5" name="Tekstvak 4"/>
          <p:cNvSpPr txBox="1"/>
          <p:nvPr/>
        </p:nvSpPr>
        <p:spPr>
          <a:xfrm>
            <a:off x="4621462" y="6456948"/>
            <a:ext cx="7939506" cy="461665"/>
          </a:xfrm>
          <a:prstGeom prst="rect">
            <a:avLst/>
          </a:prstGeom>
          <a:noFill/>
        </p:spPr>
        <p:txBody>
          <a:bodyPr wrap="square" rtlCol="0">
            <a:spAutoFit/>
          </a:bodyPr>
          <a:lstStyle/>
          <a:p>
            <a:r>
              <a:rPr lang="en-US" sz="1200" i="1" dirty="0" err="1">
                <a:solidFill>
                  <a:schemeClr val="bg2"/>
                </a:solidFill>
              </a:rPr>
              <a:t>Bron</a:t>
            </a:r>
            <a:r>
              <a:rPr lang="en-US" sz="1200" i="1" dirty="0">
                <a:solidFill>
                  <a:schemeClr val="bg2"/>
                </a:solidFill>
              </a:rPr>
              <a:t>: A Survivor's Guide to Surgical Menopause. </a:t>
            </a:r>
            <a:r>
              <a:rPr lang="nl-NL" sz="1200" i="1" dirty="0">
                <a:solidFill>
                  <a:schemeClr val="bg2"/>
                </a:solidFill>
              </a:rPr>
              <a:t>http://surmeno.blogspot.nl/2006/08/natural-vs-surgical-menopause-what-is.html. Geraadpleegd op 14-06-2017.</a:t>
            </a:r>
          </a:p>
        </p:txBody>
      </p:sp>
    </p:spTree>
    <p:extLst>
      <p:ext uri="{BB962C8B-B14F-4D97-AF65-F5344CB8AC3E}">
        <p14:creationId xmlns:p14="http://schemas.microsoft.com/office/powerpoint/2010/main" val="127060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Menstruatie</a:t>
            </a:r>
          </a:p>
        </p:txBody>
      </p:sp>
      <p:pic>
        <p:nvPicPr>
          <p:cNvPr id="8" name="Tijdelijke aanduiding voor inhoud 7"/>
          <p:cNvPicPr>
            <a:picLocks noGrp="1" noChangeAspect="1"/>
          </p:cNvPicPr>
          <p:nvPr>
            <p:ph idx="1"/>
          </p:nvPr>
        </p:nvPicPr>
        <p:blipFill rotWithShape="1">
          <a:blip r:embed="rId2">
            <a:extLst>
              <a:ext uri="{28A0092B-C50C-407E-A947-70E740481C1C}">
                <a14:useLocalDpi xmlns:a14="http://schemas.microsoft.com/office/drawing/2010/main" val="0"/>
              </a:ext>
            </a:extLst>
          </a:blip>
          <a:srcRect l="-1" r="41893"/>
          <a:stretch/>
        </p:blipFill>
        <p:spPr>
          <a:xfrm>
            <a:off x="2768959" y="1255535"/>
            <a:ext cx="3992450" cy="5153089"/>
          </a:xfrm>
        </p:spPr>
      </p:pic>
      <p:pic>
        <p:nvPicPr>
          <p:cNvPr id="9" name="Afbeelding 8"/>
          <p:cNvPicPr>
            <a:picLocks noChangeAspect="1"/>
          </p:cNvPicPr>
          <p:nvPr/>
        </p:nvPicPr>
        <p:blipFill rotWithShape="1">
          <a:blip r:embed="rId2">
            <a:extLst>
              <a:ext uri="{28A0092B-C50C-407E-A947-70E740481C1C}">
                <a14:useLocalDpi xmlns:a14="http://schemas.microsoft.com/office/drawing/2010/main" val="0"/>
              </a:ext>
            </a:extLst>
          </a:blip>
          <a:srcRect l="60501" t="76432"/>
          <a:stretch/>
        </p:blipFill>
        <p:spPr>
          <a:xfrm>
            <a:off x="7830355" y="5241701"/>
            <a:ext cx="3611808" cy="1616299"/>
          </a:xfrm>
          <a:prstGeom prst="rect">
            <a:avLst/>
          </a:prstGeom>
        </p:spPr>
      </p:pic>
      <p:sp>
        <p:nvSpPr>
          <p:cNvPr id="5" name="Tekstvak 4"/>
          <p:cNvSpPr txBox="1"/>
          <p:nvPr/>
        </p:nvSpPr>
        <p:spPr>
          <a:xfrm>
            <a:off x="5666506" y="6581001"/>
            <a:ext cx="7939506" cy="276999"/>
          </a:xfrm>
          <a:prstGeom prst="rect">
            <a:avLst/>
          </a:prstGeom>
          <a:noFill/>
        </p:spPr>
        <p:txBody>
          <a:bodyPr wrap="square" rtlCol="0">
            <a:spAutoFit/>
          </a:bodyPr>
          <a:lstStyle/>
          <a:p>
            <a:r>
              <a:rPr lang="en-US" sz="1200" i="1" dirty="0" err="1">
                <a:solidFill>
                  <a:schemeClr val="bg2"/>
                </a:solidFill>
              </a:rPr>
              <a:t>Bron</a:t>
            </a:r>
            <a:r>
              <a:rPr lang="en-US" sz="1200" i="1" dirty="0">
                <a:solidFill>
                  <a:schemeClr val="bg2"/>
                </a:solidFill>
              </a:rPr>
              <a:t>: </a:t>
            </a:r>
            <a:r>
              <a:rPr lang="en-US" sz="1200" i="1" dirty="0" err="1">
                <a:solidFill>
                  <a:schemeClr val="bg2"/>
                </a:solidFill>
              </a:rPr>
              <a:t>Menstructie</a:t>
            </a:r>
            <a:r>
              <a:rPr lang="en-US" sz="1200" i="1" dirty="0">
                <a:solidFill>
                  <a:schemeClr val="bg2"/>
                </a:solidFill>
              </a:rPr>
              <a:t> </a:t>
            </a:r>
            <a:r>
              <a:rPr lang="en-US" sz="1200" i="1" dirty="0" err="1">
                <a:solidFill>
                  <a:schemeClr val="bg2"/>
                </a:solidFill>
              </a:rPr>
              <a:t>cyclus</a:t>
            </a:r>
            <a:r>
              <a:rPr lang="en-US" sz="1200" i="1" dirty="0">
                <a:solidFill>
                  <a:schemeClr val="bg2"/>
                </a:solidFill>
              </a:rPr>
              <a:t>. </a:t>
            </a:r>
            <a:r>
              <a:rPr lang="nl-NL" sz="1200" i="1" dirty="0">
                <a:solidFill>
                  <a:schemeClr val="bg2"/>
                </a:solidFill>
              </a:rPr>
              <a:t>http://slideplayer.nl/slide/10033698/ Geraadpleegd op 14-06-2017.</a:t>
            </a:r>
          </a:p>
        </p:txBody>
      </p:sp>
    </p:spTree>
    <p:extLst>
      <p:ext uri="{BB962C8B-B14F-4D97-AF65-F5344CB8AC3E}">
        <p14:creationId xmlns:p14="http://schemas.microsoft.com/office/powerpoint/2010/main" val="201826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Menstruatie</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8959" y="1276237"/>
            <a:ext cx="6010329" cy="4979987"/>
          </a:xfrm>
        </p:spPr>
      </p:pic>
      <p:sp>
        <p:nvSpPr>
          <p:cNvPr id="4" name="Tekstvak 3"/>
          <p:cNvSpPr txBox="1"/>
          <p:nvPr/>
        </p:nvSpPr>
        <p:spPr>
          <a:xfrm>
            <a:off x="4252494" y="6416447"/>
            <a:ext cx="7939506" cy="461665"/>
          </a:xfrm>
          <a:prstGeom prst="rect">
            <a:avLst/>
          </a:prstGeom>
          <a:noFill/>
        </p:spPr>
        <p:txBody>
          <a:bodyPr wrap="square" rtlCol="0">
            <a:spAutoFit/>
          </a:bodyPr>
          <a:lstStyle/>
          <a:p>
            <a:r>
              <a:rPr lang="en-US" sz="1200" i="1" dirty="0" err="1">
                <a:solidFill>
                  <a:schemeClr val="bg2"/>
                </a:solidFill>
              </a:rPr>
              <a:t>Bron</a:t>
            </a:r>
            <a:r>
              <a:rPr lang="en-US" sz="1200" i="1" dirty="0">
                <a:solidFill>
                  <a:schemeClr val="bg2"/>
                </a:solidFill>
              </a:rPr>
              <a:t>: </a:t>
            </a:r>
            <a:r>
              <a:rPr lang="nl-NL" sz="1200" i="1" dirty="0">
                <a:solidFill>
                  <a:schemeClr val="bg2"/>
                </a:solidFill>
              </a:rPr>
              <a:t>Ontwikkeling van de follikels in de eierstokken. https://nl.wikipedia.org/wiki/Menstruatiecyclus#/media/</a:t>
            </a:r>
          </a:p>
          <a:p>
            <a:r>
              <a:rPr lang="nl-NL" sz="1200" i="1" dirty="0">
                <a:solidFill>
                  <a:schemeClr val="bg2"/>
                </a:solidFill>
              </a:rPr>
              <a:t>File:Order_of_changes_in_ovary.svg </a:t>
            </a:r>
            <a:r>
              <a:rPr lang="en-US" sz="1200" i="1" dirty="0" err="1">
                <a:solidFill>
                  <a:schemeClr val="bg2"/>
                </a:solidFill>
              </a:rPr>
              <a:t>Menstructie</a:t>
            </a:r>
            <a:r>
              <a:rPr lang="en-US" sz="1200" i="1" dirty="0">
                <a:solidFill>
                  <a:schemeClr val="bg2"/>
                </a:solidFill>
              </a:rPr>
              <a:t> </a:t>
            </a:r>
            <a:r>
              <a:rPr lang="en-US" sz="1200" i="1" dirty="0" err="1">
                <a:solidFill>
                  <a:schemeClr val="bg2"/>
                </a:solidFill>
              </a:rPr>
              <a:t>cyclus</a:t>
            </a:r>
            <a:r>
              <a:rPr lang="en-US" sz="1200" i="1" dirty="0">
                <a:solidFill>
                  <a:schemeClr val="bg2"/>
                </a:solidFill>
              </a:rPr>
              <a:t>. </a:t>
            </a:r>
            <a:r>
              <a:rPr lang="nl-NL" sz="1200" i="1" dirty="0">
                <a:solidFill>
                  <a:schemeClr val="bg2"/>
                </a:solidFill>
              </a:rPr>
              <a:t>Geraadpleegd op 14-06-2017.</a:t>
            </a:r>
          </a:p>
        </p:txBody>
      </p:sp>
    </p:spTree>
    <p:extLst>
      <p:ext uri="{BB962C8B-B14F-4D97-AF65-F5344CB8AC3E}">
        <p14:creationId xmlns:p14="http://schemas.microsoft.com/office/powerpoint/2010/main" val="143089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Menstruatie</a:t>
            </a:r>
          </a:p>
        </p:txBody>
      </p:sp>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79" t="34641" b="35571"/>
          <a:stretch/>
        </p:blipFill>
        <p:spPr>
          <a:xfrm>
            <a:off x="1129971" y="1983346"/>
            <a:ext cx="8930458" cy="3747752"/>
          </a:xfrm>
        </p:spPr>
      </p:pic>
      <p:sp>
        <p:nvSpPr>
          <p:cNvPr id="5" name="Tekstvak 4"/>
          <p:cNvSpPr txBox="1"/>
          <p:nvPr/>
        </p:nvSpPr>
        <p:spPr>
          <a:xfrm>
            <a:off x="6090676" y="6396335"/>
            <a:ext cx="7939506" cy="461665"/>
          </a:xfrm>
          <a:prstGeom prst="rect">
            <a:avLst/>
          </a:prstGeom>
          <a:noFill/>
        </p:spPr>
        <p:txBody>
          <a:bodyPr wrap="square" rtlCol="0">
            <a:spAutoFit/>
          </a:bodyPr>
          <a:lstStyle/>
          <a:p>
            <a:r>
              <a:rPr lang="en-US" sz="1200" i="1" dirty="0" err="1">
                <a:solidFill>
                  <a:schemeClr val="bg2"/>
                </a:solidFill>
              </a:rPr>
              <a:t>Bron</a:t>
            </a:r>
            <a:r>
              <a:rPr lang="en-US" sz="1200" i="1" dirty="0">
                <a:solidFill>
                  <a:schemeClr val="bg2"/>
                </a:solidFill>
              </a:rPr>
              <a:t>: </a:t>
            </a:r>
            <a:r>
              <a:rPr lang="nl-NL" sz="1200" i="1" dirty="0">
                <a:solidFill>
                  <a:schemeClr val="bg2"/>
                </a:solidFill>
              </a:rPr>
              <a:t>Menstruatiecyclus. https://nl.wikipedia.org/wiki/Menstruatiecyclus#/media/</a:t>
            </a:r>
          </a:p>
          <a:p>
            <a:r>
              <a:rPr lang="nl-NL" sz="1200" i="1" dirty="0">
                <a:solidFill>
                  <a:schemeClr val="bg2"/>
                </a:solidFill>
              </a:rPr>
              <a:t>File:Order_of_changes_in_ovary.svg </a:t>
            </a:r>
            <a:r>
              <a:rPr lang="en-US" sz="1200" i="1" dirty="0" err="1">
                <a:solidFill>
                  <a:schemeClr val="bg2"/>
                </a:solidFill>
              </a:rPr>
              <a:t>Menstructie</a:t>
            </a:r>
            <a:r>
              <a:rPr lang="en-US" sz="1200" i="1" dirty="0">
                <a:solidFill>
                  <a:schemeClr val="bg2"/>
                </a:solidFill>
              </a:rPr>
              <a:t> </a:t>
            </a:r>
            <a:r>
              <a:rPr lang="en-US" sz="1200" i="1" dirty="0" err="1">
                <a:solidFill>
                  <a:schemeClr val="bg2"/>
                </a:solidFill>
              </a:rPr>
              <a:t>cyclus</a:t>
            </a:r>
            <a:r>
              <a:rPr lang="en-US" sz="1200" i="1" dirty="0">
                <a:solidFill>
                  <a:schemeClr val="bg2"/>
                </a:solidFill>
              </a:rPr>
              <a:t>. </a:t>
            </a:r>
            <a:r>
              <a:rPr lang="nl-NL" sz="1200" i="1" dirty="0">
                <a:solidFill>
                  <a:schemeClr val="bg2"/>
                </a:solidFill>
              </a:rPr>
              <a:t>Geraadpleegd op 14-06-2017.</a:t>
            </a:r>
          </a:p>
        </p:txBody>
      </p:sp>
    </p:spTree>
    <p:extLst>
      <p:ext uri="{BB962C8B-B14F-4D97-AF65-F5344CB8AC3E}">
        <p14:creationId xmlns:p14="http://schemas.microsoft.com/office/powerpoint/2010/main" val="336459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Menstruatie</a:t>
            </a:r>
          </a:p>
        </p:txBody>
      </p:sp>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7465" b="9527"/>
          <a:stretch/>
        </p:blipFill>
        <p:spPr>
          <a:xfrm>
            <a:off x="1955188" y="2163652"/>
            <a:ext cx="7614873" cy="3554570"/>
          </a:xfrm>
        </p:spPr>
      </p:pic>
      <p:sp>
        <p:nvSpPr>
          <p:cNvPr id="6" name="Tekstvak 5"/>
          <p:cNvSpPr txBox="1"/>
          <p:nvPr/>
        </p:nvSpPr>
        <p:spPr>
          <a:xfrm>
            <a:off x="5929254" y="6396335"/>
            <a:ext cx="7939506" cy="461665"/>
          </a:xfrm>
          <a:prstGeom prst="rect">
            <a:avLst/>
          </a:prstGeom>
          <a:noFill/>
        </p:spPr>
        <p:txBody>
          <a:bodyPr wrap="square" rtlCol="0">
            <a:spAutoFit/>
          </a:bodyPr>
          <a:lstStyle/>
          <a:p>
            <a:r>
              <a:rPr lang="en-US" sz="1200" i="1" dirty="0" err="1">
                <a:solidFill>
                  <a:schemeClr val="bg2"/>
                </a:solidFill>
              </a:rPr>
              <a:t>Bron</a:t>
            </a:r>
            <a:r>
              <a:rPr lang="en-US" sz="1200" i="1" dirty="0">
                <a:solidFill>
                  <a:schemeClr val="bg2"/>
                </a:solidFill>
              </a:rPr>
              <a:t>: </a:t>
            </a:r>
            <a:r>
              <a:rPr lang="nl-NL" sz="1200" i="1" dirty="0">
                <a:solidFill>
                  <a:schemeClr val="bg2"/>
                </a:solidFill>
              </a:rPr>
              <a:t>Menstruatiecyclus. https://nl.wikipedia.org/wiki/Menstruatiecyclus#/media/</a:t>
            </a:r>
          </a:p>
          <a:p>
            <a:r>
              <a:rPr lang="nl-NL" sz="1200" i="1" dirty="0">
                <a:solidFill>
                  <a:schemeClr val="bg2"/>
                </a:solidFill>
              </a:rPr>
              <a:t>File:Order_of_changes_in_ovary.svg </a:t>
            </a:r>
            <a:r>
              <a:rPr lang="en-US" sz="1200" i="1" dirty="0" err="1">
                <a:solidFill>
                  <a:schemeClr val="bg2"/>
                </a:solidFill>
              </a:rPr>
              <a:t>Menstructie</a:t>
            </a:r>
            <a:r>
              <a:rPr lang="en-US" sz="1200" i="1" dirty="0">
                <a:solidFill>
                  <a:schemeClr val="bg2"/>
                </a:solidFill>
              </a:rPr>
              <a:t> </a:t>
            </a:r>
            <a:r>
              <a:rPr lang="en-US" sz="1200" i="1" dirty="0" err="1">
                <a:solidFill>
                  <a:schemeClr val="bg2"/>
                </a:solidFill>
              </a:rPr>
              <a:t>cyclus</a:t>
            </a:r>
            <a:r>
              <a:rPr lang="en-US" sz="1200" i="1" dirty="0">
                <a:solidFill>
                  <a:schemeClr val="bg2"/>
                </a:solidFill>
              </a:rPr>
              <a:t>. </a:t>
            </a:r>
            <a:r>
              <a:rPr lang="nl-NL" sz="1200" i="1" dirty="0">
                <a:solidFill>
                  <a:schemeClr val="bg2"/>
                </a:solidFill>
              </a:rPr>
              <a:t>Geraadpleegd op 14-06-2017.</a:t>
            </a:r>
          </a:p>
        </p:txBody>
      </p:sp>
    </p:spTree>
    <p:extLst>
      <p:ext uri="{BB962C8B-B14F-4D97-AF65-F5344CB8AC3E}">
        <p14:creationId xmlns:p14="http://schemas.microsoft.com/office/powerpoint/2010/main" val="332889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Fysiologie</a:t>
            </a:r>
            <a:r>
              <a:rPr lang="en-US" dirty="0"/>
              <a:t> – </a:t>
            </a:r>
            <a:r>
              <a:rPr lang="en-US" dirty="0" err="1"/>
              <a:t>Oestrogeenvorming</a:t>
            </a:r>
            <a:endParaRPr lang="en-US" dirty="0"/>
          </a:p>
        </p:txBody>
      </p:sp>
      <p:cxnSp>
        <p:nvCxnSpPr>
          <p:cNvPr id="51" name="Straight Connector 50"/>
          <p:cNvCxnSpPr/>
          <p:nvPr/>
        </p:nvCxnSpPr>
        <p:spPr>
          <a:xfrm>
            <a:off x="2301241" y="4255424"/>
            <a:ext cx="49069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757157" y="2621901"/>
            <a:ext cx="2550698" cy="461665"/>
          </a:xfrm>
          <a:prstGeom prst="rect">
            <a:avLst/>
          </a:prstGeom>
          <a:noFill/>
        </p:spPr>
        <p:txBody>
          <a:bodyPr wrap="none" rtlCol="0">
            <a:spAutoFit/>
          </a:bodyPr>
          <a:lstStyle/>
          <a:p>
            <a:r>
              <a:rPr lang="en-US" sz="2400" b="1" dirty="0" err="1"/>
              <a:t>premenopauze</a:t>
            </a:r>
            <a:endParaRPr lang="en-US" sz="2400" b="1" dirty="0"/>
          </a:p>
        </p:txBody>
      </p:sp>
      <p:sp>
        <p:nvSpPr>
          <p:cNvPr id="55" name="TextBox 54"/>
          <p:cNvSpPr txBox="1"/>
          <p:nvPr/>
        </p:nvSpPr>
        <p:spPr>
          <a:xfrm>
            <a:off x="7757159" y="5159984"/>
            <a:ext cx="2688557" cy="461665"/>
          </a:xfrm>
          <a:prstGeom prst="rect">
            <a:avLst/>
          </a:prstGeom>
          <a:noFill/>
        </p:spPr>
        <p:txBody>
          <a:bodyPr wrap="none" rtlCol="0">
            <a:spAutoFit/>
          </a:bodyPr>
          <a:lstStyle/>
          <a:p>
            <a:r>
              <a:rPr lang="en-US" sz="2400" b="1" dirty="0" err="1"/>
              <a:t>postmenopauze</a:t>
            </a:r>
            <a:endParaRPr lang="en-US" sz="2400" b="1" dirty="0"/>
          </a:p>
        </p:txBody>
      </p:sp>
      <p:grpSp>
        <p:nvGrpSpPr>
          <p:cNvPr id="17" name="Group 16"/>
          <p:cNvGrpSpPr/>
          <p:nvPr/>
        </p:nvGrpSpPr>
        <p:grpSpPr>
          <a:xfrm>
            <a:off x="3165012" y="1898154"/>
            <a:ext cx="3014489" cy="2174053"/>
            <a:chOff x="1525370" y="2089129"/>
            <a:chExt cx="3403345" cy="2489627"/>
          </a:xfrm>
        </p:grpSpPr>
        <p:grpSp>
          <p:nvGrpSpPr>
            <p:cNvPr id="34" name="Group 33"/>
            <p:cNvGrpSpPr/>
            <p:nvPr/>
          </p:nvGrpSpPr>
          <p:grpSpPr>
            <a:xfrm>
              <a:off x="1525370" y="2089129"/>
              <a:ext cx="3403345" cy="2489627"/>
              <a:chOff x="2339752" y="2290046"/>
              <a:chExt cx="3784080" cy="2489627"/>
            </a:xfrm>
          </p:grpSpPr>
          <p:sp>
            <p:nvSpPr>
              <p:cNvPr id="3" name="Oval 2"/>
              <p:cNvSpPr/>
              <p:nvPr/>
            </p:nvSpPr>
            <p:spPr>
              <a:xfrm>
                <a:off x="2339752" y="2290046"/>
                <a:ext cx="1152128" cy="7920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00743" y="2501424"/>
                <a:ext cx="1187628" cy="387697"/>
              </a:xfrm>
              <a:prstGeom prst="rect">
                <a:avLst/>
              </a:prstGeom>
              <a:noFill/>
            </p:spPr>
            <p:txBody>
              <a:bodyPr wrap="none" rtlCol="0">
                <a:spAutoFit/>
              </a:bodyPr>
              <a:lstStyle/>
              <a:p>
                <a:r>
                  <a:rPr lang="en-US" sz="1600" dirty="0" err="1"/>
                  <a:t>ovarium</a:t>
                </a:r>
                <a:endParaRPr lang="en-US" sz="1600" dirty="0"/>
              </a:p>
            </p:txBody>
          </p:sp>
          <p:sp>
            <p:nvSpPr>
              <p:cNvPr id="6" name="Oval 5"/>
              <p:cNvSpPr/>
              <p:nvPr/>
            </p:nvSpPr>
            <p:spPr>
              <a:xfrm>
                <a:off x="4355976" y="2290046"/>
                <a:ext cx="1152128" cy="7920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02919" y="2501424"/>
                <a:ext cx="986404" cy="387697"/>
              </a:xfrm>
              <a:prstGeom prst="rect">
                <a:avLst/>
              </a:prstGeom>
              <a:noFill/>
            </p:spPr>
            <p:txBody>
              <a:bodyPr wrap="none" rtlCol="0">
                <a:spAutoFit/>
              </a:bodyPr>
              <a:lstStyle/>
              <a:p>
                <a:r>
                  <a:rPr lang="en-US" sz="1600" dirty="0" err="1"/>
                  <a:t>bijnier</a:t>
                </a:r>
                <a:endParaRPr lang="en-US" sz="1600" dirty="0"/>
              </a:p>
            </p:txBody>
          </p:sp>
          <p:cxnSp>
            <p:nvCxnSpPr>
              <p:cNvPr id="9" name="Straight Arrow Connector 8"/>
              <p:cNvCxnSpPr/>
              <p:nvPr/>
            </p:nvCxnSpPr>
            <p:spPr>
              <a:xfrm>
                <a:off x="2915816" y="3082134"/>
                <a:ext cx="0" cy="1296000"/>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80178" y="4391976"/>
                <a:ext cx="1368730" cy="387697"/>
              </a:xfrm>
              <a:prstGeom prst="rect">
                <a:avLst/>
              </a:prstGeom>
              <a:noFill/>
            </p:spPr>
            <p:txBody>
              <a:bodyPr wrap="none" rtlCol="0">
                <a:spAutoFit/>
              </a:bodyPr>
              <a:lstStyle/>
              <a:p>
                <a:r>
                  <a:rPr lang="en-US" sz="1600" dirty="0" err="1"/>
                  <a:t>oestradiol</a:t>
                </a:r>
                <a:endParaRPr lang="en-US" sz="1600" dirty="0"/>
              </a:p>
            </p:txBody>
          </p:sp>
          <p:sp>
            <p:nvSpPr>
              <p:cNvPr id="11" name="TextBox 10"/>
              <p:cNvSpPr txBox="1"/>
              <p:nvPr/>
            </p:nvSpPr>
            <p:spPr>
              <a:xfrm>
                <a:off x="4097098" y="3295451"/>
                <a:ext cx="2026734" cy="387697"/>
              </a:xfrm>
              <a:prstGeom prst="rect">
                <a:avLst/>
              </a:prstGeom>
              <a:noFill/>
            </p:spPr>
            <p:txBody>
              <a:bodyPr wrap="none" rtlCol="0">
                <a:spAutoFit/>
              </a:bodyPr>
              <a:lstStyle/>
              <a:p>
                <a:r>
                  <a:rPr lang="en-US" sz="1600" dirty="0" err="1"/>
                  <a:t>androsteendion</a:t>
                </a:r>
                <a:endParaRPr lang="en-US" sz="1600" dirty="0"/>
              </a:p>
            </p:txBody>
          </p:sp>
          <p:sp>
            <p:nvSpPr>
              <p:cNvPr id="12" name="TextBox 11"/>
              <p:cNvSpPr txBox="1"/>
              <p:nvPr/>
            </p:nvSpPr>
            <p:spPr>
              <a:xfrm>
                <a:off x="4409299" y="4382685"/>
                <a:ext cx="1091040" cy="387697"/>
              </a:xfrm>
              <a:prstGeom prst="rect">
                <a:avLst/>
              </a:prstGeom>
              <a:noFill/>
            </p:spPr>
            <p:txBody>
              <a:bodyPr wrap="none" rtlCol="0">
                <a:spAutoFit/>
              </a:bodyPr>
              <a:lstStyle/>
              <a:p>
                <a:r>
                  <a:rPr lang="en-US" sz="1600" dirty="0" err="1"/>
                  <a:t>oestron</a:t>
                </a:r>
                <a:endParaRPr lang="en-US" sz="1600" dirty="0"/>
              </a:p>
            </p:txBody>
          </p:sp>
          <p:cxnSp>
            <p:nvCxnSpPr>
              <p:cNvPr id="13" name="Straight Arrow Connector 12"/>
              <p:cNvCxnSpPr/>
              <p:nvPr/>
            </p:nvCxnSpPr>
            <p:spPr>
              <a:xfrm>
                <a:off x="4932041" y="3098457"/>
                <a:ext cx="367" cy="230772"/>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575755" y="3183558"/>
                <a:ext cx="0" cy="778914"/>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86298" y="3068960"/>
                <a:ext cx="0" cy="50405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a:off x="4021020" y="4290551"/>
                <a:ext cx="0" cy="778914"/>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966519" y="4146536"/>
                <a:ext cx="0" cy="778914"/>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3252407" y="3690136"/>
              <a:ext cx="1240949" cy="29366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344693" y="3652304"/>
              <a:ext cx="1148663" cy="354117"/>
            </a:xfrm>
            <a:prstGeom prst="rect">
              <a:avLst/>
            </a:prstGeom>
            <a:noFill/>
          </p:spPr>
          <p:txBody>
            <a:bodyPr wrap="square" rtlCol="0">
              <a:spAutoFit/>
            </a:bodyPr>
            <a:lstStyle/>
            <a:p>
              <a:r>
                <a:rPr lang="en-US" sz="1400" dirty="0" err="1"/>
                <a:t>vetweefsel</a:t>
              </a:r>
              <a:endParaRPr lang="en-US" sz="1400" dirty="0"/>
            </a:p>
          </p:txBody>
        </p:sp>
        <p:cxnSp>
          <p:nvCxnSpPr>
            <p:cNvPr id="53" name="Straight Arrow Connector 52"/>
            <p:cNvCxnSpPr/>
            <p:nvPr/>
          </p:nvCxnSpPr>
          <p:spPr>
            <a:xfrm>
              <a:off x="3879841" y="3405316"/>
              <a:ext cx="329" cy="230772"/>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893806" y="4037242"/>
              <a:ext cx="329" cy="230772"/>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3213599" y="4501304"/>
            <a:ext cx="3014489" cy="2174053"/>
            <a:chOff x="1525370" y="2089129"/>
            <a:chExt cx="3403345" cy="2489627"/>
          </a:xfrm>
        </p:grpSpPr>
        <p:grpSp>
          <p:nvGrpSpPr>
            <p:cNvPr id="97" name="Group 96"/>
            <p:cNvGrpSpPr/>
            <p:nvPr/>
          </p:nvGrpSpPr>
          <p:grpSpPr>
            <a:xfrm>
              <a:off x="1525370" y="2089129"/>
              <a:ext cx="3403345" cy="2489627"/>
              <a:chOff x="2339752" y="2290046"/>
              <a:chExt cx="3784080" cy="2489627"/>
            </a:xfrm>
          </p:grpSpPr>
          <p:sp>
            <p:nvSpPr>
              <p:cNvPr id="102" name="Oval 101"/>
              <p:cNvSpPr/>
              <p:nvPr/>
            </p:nvSpPr>
            <p:spPr>
              <a:xfrm>
                <a:off x="2339752" y="2290046"/>
                <a:ext cx="1152128" cy="7920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2400743" y="2501424"/>
                <a:ext cx="1187628" cy="387697"/>
              </a:xfrm>
              <a:prstGeom prst="rect">
                <a:avLst/>
              </a:prstGeom>
              <a:noFill/>
            </p:spPr>
            <p:txBody>
              <a:bodyPr wrap="none" rtlCol="0">
                <a:spAutoFit/>
              </a:bodyPr>
              <a:lstStyle/>
              <a:p>
                <a:r>
                  <a:rPr lang="en-US" sz="1600" dirty="0" err="1"/>
                  <a:t>ovarium</a:t>
                </a:r>
                <a:endParaRPr lang="en-US" sz="1600" dirty="0"/>
              </a:p>
            </p:txBody>
          </p:sp>
          <p:sp>
            <p:nvSpPr>
              <p:cNvPr id="104" name="Oval 103"/>
              <p:cNvSpPr/>
              <p:nvPr/>
            </p:nvSpPr>
            <p:spPr>
              <a:xfrm>
                <a:off x="4355976" y="2290046"/>
                <a:ext cx="1152128" cy="7920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4502919" y="2501424"/>
                <a:ext cx="986404" cy="387697"/>
              </a:xfrm>
              <a:prstGeom prst="rect">
                <a:avLst/>
              </a:prstGeom>
              <a:noFill/>
            </p:spPr>
            <p:txBody>
              <a:bodyPr wrap="none" rtlCol="0">
                <a:spAutoFit/>
              </a:bodyPr>
              <a:lstStyle/>
              <a:p>
                <a:r>
                  <a:rPr lang="en-US" sz="1600" dirty="0" err="1"/>
                  <a:t>bijnier</a:t>
                </a:r>
                <a:endParaRPr lang="en-US" sz="1600" dirty="0"/>
              </a:p>
            </p:txBody>
          </p:sp>
          <p:sp>
            <p:nvSpPr>
              <p:cNvPr id="107" name="TextBox 106"/>
              <p:cNvSpPr txBox="1"/>
              <p:nvPr/>
            </p:nvSpPr>
            <p:spPr>
              <a:xfrm>
                <a:off x="2380178" y="4391976"/>
                <a:ext cx="1368730" cy="387697"/>
              </a:xfrm>
              <a:prstGeom prst="rect">
                <a:avLst/>
              </a:prstGeom>
              <a:noFill/>
            </p:spPr>
            <p:txBody>
              <a:bodyPr wrap="none" rtlCol="0">
                <a:spAutoFit/>
              </a:bodyPr>
              <a:lstStyle/>
              <a:p>
                <a:r>
                  <a:rPr lang="en-US" sz="1600" dirty="0" err="1"/>
                  <a:t>oestradiol</a:t>
                </a:r>
                <a:endParaRPr lang="en-US" sz="1600" dirty="0"/>
              </a:p>
            </p:txBody>
          </p:sp>
          <p:sp>
            <p:nvSpPr>
              <p:cNvPr id="108" name="TextBox 107"/>
              <p:cNvSpPr txBox="1"/>
              <p:nvPr/>
            </p:nvSpPr>
            <p:spPr>
              <a:xfrm>
                <a:off x="4097098" y="3295451"/>
                <a:ext cx="2026734" cy="387697"/>
              </a:xfrm>
              <a:prstGeom prst="rect">
                <a:avLst/>
              </a:prstGeom>
              <a:noFill/>
            </p:spPr>
            <p:txBody>
              <a:bodyPr wrap="none" rtlCol="0">
                <a:spAutoFit/>
              </a:bodyPr>
              <a:lstStyle/>
              <a:p>
                <a:r>
                  <a:rPr lang="en-US" sz="1600" dirty="0" err="1"/>
                  <a:t>androsteendion</a:t>
                </a:r>
                <a:endParaRPr lang="en-US" sz="1600" dirty="0"/>
              </a:p>
            </p:txBody>
          </p:sp>
          <p:sp>
            <p:nvSpPr>
              <p:cNvPr id="109" name="TextBox 108"/>
              <p:cNvSpPr txBox="1"/>
              <p:nvPr/>
            </p:nvSpPr>
            <p:spPr>
              <a:xfrm>
                <a:off x="4409299" y="4382685"/>
                <a:ext cx="1091040" cy="387697"/>
              </a:xfrm>
              <a:prstGeom prst="rect">
                <a:avLst/>
              </a:prstGeom>
              <a:noFill/>
            </p:spPr>
            <p:txBody>
              <a:bodyPr wrap="none" rtlCol="0">
                <a:spAutoFit/>
              </a:bodyPr>
              <a:lstStyle/>
              <a:p>
                <a:r>
                  <a:rPr lang="en-US" sz="1600" dirty="0" err="1"/>
                  <a:t>oestron</a:t>
                </a:r>
                <a:endParaRPr lang="en-US" sz="1600" dirty="0"/>
              </a:p>
            </p:txBody>
          </p:sp>
          <p:cxnSp>
            <p:nvCxnSpPr>
              <p:cNvPr id="110" name="Straight Arrow Connector 109"/>
              <p:cNvCxnSpPr/>
              <p:nvPr/>
            </p:nvCxnSpPr>
            <p:spPr>
              <a:xfrm>
                <a:off x="4932041" y="3098457"/>
                <a:ext cx="367" cy="230772"/>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3575755" y="3183558"/>
                <a:ext cx="0" cy="778914"/>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186298" y="3068960"/>
                <a:ext cx="0" cy="50405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6200000">
                <a:off x="4021020" y="4290551"/>
                <a:ext cx="0" cy="778914"/>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3966519" y="4146536"/>
                <a:ext cx="0" cy="778914"/>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8" name="Rounded Rectangle 97"/>
            <p:cNvSpPr/>
            <p:nvPr/>
          </p:nvSpPr>
          <p:spPr>
            <a:xfrm>
              <a:off x="3252407" y="3690136"/>
              <a:ext cx="1240949" cy="29366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3344693" y="3652304"/>
              <a:ext cx="1148663" cy="354117"/>
            </a:xfrm>
            <a:prstGeom prst="rect">
              <a:avLst/>
            </a:prstGeom>
            <a:noFill/>
          </p:spPr>
          <p:txBody>
            <a:bodyPr wrap="square" rtlCol="0">
              <a:spAutoFit/>
            </a:bodyPr>
            <a:lstStyle/>
            <a:p>
              <a:r>
                <a:rPr lang="en-US" sz="1400" dirty="0" err="1"/>
                <a:t>vetweefsel</a:t>
              </a:r>
              <a:endParaRPr lang="en-US" sz="1400" dirty="0"/>
            </a:p>
          </p:txBody>
        </p:sp>
        <p:cxnSp>
          <p:nvCxnSpPr>
            <p:cNvPr id="100" name="Straight Arrow Connector 99"/>
            <p:cNvCxnSpPr/>
            <p:nvPr/>
          </p:nvCxnSpPr>
          <p:spPr>
            <a:xfrm>
              <a:off x="3879841" y="3405316"/>
              <a:ext cx="329" cy="230772"/>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893806" y="4037242"/>
              <a:ext cx="329" cy="230772"/>
            </a:xfrm>
            <a:prstGeom prst="straightConnector1">
              <a:avLst/>
            </a:prstGeom>
            <a:ln w="3492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3" name="Rectangle 6"/>
          <p:cNvSpPr>
            <a:spLocks noChangeArrowheads="1"/>
          </p:cNvSpPr>
          <p:nvPr/>
        </p:nvSpPr>
        <p:spPr bwMode="auto">
          <a:xfrm>
            <a:off x="7184149" y="6594218"/>
            <a:ext cx="5216396" cy="276999"/>
          </a:xfrm>
          <a:prstGeom prst="rect">
            <a:avLst/>
          </a:prstGeom>
          <a:noFill/>
          <a:ln w="9525">
            <a:noFill/>
            <a:miter lim="800000"/>
            <a:headEnd/>
            <a:tailEnd/>
          </a:ln>
        </p:spPr>
        <p:txBody>
          <a:bodyPr wrap="square">
            <a:spAutoFit/>
          </a:bodyPr>
          <a:lstStyle/>
          <a:p>
            <a:r>
              <a:rPr lang="nl-NL" sz="1200" i="1" dirty="0">
                <a:solidFill>
                  <a:schemeClr val="bg2"/>
                </a:solidFill>
                <a:latin typeface="+mj-lt"/>
              </a:rPr>
              <a:t>Bron: NHG-Standaard De overgang, Huisarts Wet 2012;55(4):168-72</a:t>
            </a:r>
            <a:endParaRPr lang="en-US" sz="1200" i="1" dirty="0">
              <a:solidFill>
                <a:schemeClr val="bg2"/>
              </a:solidFill>
              <a:latin typeface="+mj-lt"/>
            </a:endParaRPr>
          </a:p>
        </p:txBody>
      </p:sp>
    </p:spTree>
    <p:extLst>
      <p:ext uri="{BB962C8B-B14F-4D97-AF65-F5344CB8AC3E}">
        <p14:creationId xmlns:p14="http://schemas.microsoft.com/office/powerpoint/2010/main" val="395612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Fysiologie</a:t>
            </a:r>
            <a:r>
              <a:rPr lang="en-US" dirty="0"/>
              <a:t> - </a:t>
            </a:r>
            <a:r>
              <a:rPr lang="en-US" dirty="0" err="1"/>
              <a:t>Oestrogeen</a:t>
            </a:r>
            <a:r>
              <a:rPr lang="en-US" dirty="0"/>
              <a:t> op het </a:t>
            </a:r>
            <a:r>
              <a:rPr lang="en-US" dirty="0" err="1"/>
              <a:t>lichaam</a:t>
            </a:r>
            <a:endParaRPr lang="en-US" dirty="0"/>
          </a:p>
        </p:txBody>
      </p:sp>
      <p:grpSp>
        <p:nvGrpSpPr>
          <p:cNvPr id="25" name="Group 24"/>
          <p:cNvGrpSpPr/>
          <p:nvPr/>
        </p:nvGrpSpPr>
        <p:grpSpPr>
          <a:xfrm>
            <a:off x="1214292" y="1701800"/>
            <a:ext cx="8756796" cy="5156200"/>
            <a:chOff x="-309708" y="1701800"/>
            <a:chExt cx="8756796" cy="5156200"/>
          </a:xfrm>
        </p:grpSpPr>
        <p:grpSp>
          <p:nvGrpSpPr>
            <p:cNvPr id="24" name="Group 23"/>
            <p:cNvGrpSpPr/>
            <p:nvPr/>
          </p:nvGrpSpPr>
          <p:grpSpPr>
            <a:xfrm>
              <a:off x="-309708" y="1916113"/>
              <a:ext cx="8756796" cy="4724400"/>
              <a:chOff x="-309708" y="1916113"/>
              <a:chExt cx="8756796" cy="4724400"/>
            </a:xfrm>
          </p:grpSpPr>
          <p:sp>
            <p:nvSpPr>
              <p:cNvPr id="4" name="Rectangle 4"/>
              <p:cNvSpPr>
                <a:spLocks noChangeArrowheads="1"/>
              </p:cNvSpPr>
              <p:nvPr/>
            </p:nvSpPr>
            <p:spPr bwMode="auto">
              <a:xfrm>
                <a:off x="-309708" y="4266025"/>
                <a:ext cx="1919288" cy="643766"/>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nl-NL" b="1" dirty="0"/>
                  <a:t>Bot, huid &amp; bloedvaten</a:t>
                </a:r>
              </a:p>
            </p:txBody>
          </p:sp>
          <p:sp>
            <p:nvSpPr>
              <p:cNvPr id="5" name="Line 5"/>
              <p:cNvSpPr>
                <a:spLocks noChangeShapeType="1"/>
              </p:cNvSpPr>
              <p:nvPr/>
            </p:nvSpPr>
            <p:spPr bwMode="auto">
              <a:xfrm flipV="1">
                <a:off x="4032250" y="2071688"/>
                <a:ext cx="1593850" cy="307975"/>
              </a:xfrm>
              <a:prstGeom prst="line">
                <a:avLst/>
              </a:prstGeom>
              <a:noFill/>
              <a:ln w="12700">
                <a:solidFill>
                  <a:schemeClr val="tx1"/>
                </a:solidFill>
                <a:round/>
                <a:headEnd/>
                <a:tailEnd/>
              </a:ln>
            </p:spPr>
            <p:txBody>
              <a:bodyPr wrap="none" anchor="ctr"/>
              <a:lstStyle/>
              <a:p>
                <a:endParaRPr lang="en-US"/>
              </a:p>
            </p:txBody>
          </p:sp>
          <p:sp>
            <p:nvSpPr>
              <p:cNvPr id="6" name="Rectangle 6"/>
              <p:cNvSpPr>
                <a:spLocks noChangeArrowheads="1"/>
              </p:cNvSpPr>
              <p:nvPr/>
            </p:nvSpPr>
            <p:spPr bwMode="auto">
              <a:xfrm>
                <a:off x="5689600" y="1928813"/>
                <a:ext cx="1519238"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a:t>Hersenen</a:t>
                </a:r>
              </a:p>
            </p:txBody>
          </p:sp>
          <p:sp>
            <p:nvSpPr>
              <p:cNvPr id="7" name="Line 7"/>
              <p:cNvSpPr>
                <a:spLocks noChangeShapeType="1"/>
              </p:cNvSpPr>
              <p:nvPr/>
            </p:nvSpPr>
            <p:spPr bwMode="auto">
              <a:xfrm flipV="1">
                <a:off x="2985492" y="3966033"/>
                <a:ext cx="618133" cy="134224"/>
              </a:xfrm>
              <a:prstGeom prst="line">
                <a:avLst/>
              </a:prstGeom>
              <a:noFill/>
              <a:ln w="12700">
                <a:solidFill>
                  <a:schemeClr val="tx1"/>
                </a:solidFill>
                <a:round/>
                <a:headEnd/>
                <a:tailEnd/>
              </a:ln>
            </p:spPr>
            <p:txBody>
              <a:bodyPr wrap="none" anchor="ctr"/>
              <a:lstStyle/>
              <a:p>
                <a:endParaRPr lang="en-US"/>
              </a:p>
            </p:txBody>
          </p:sp>
          <p:sp>
            <p:nvSpPr>
              <p:cNvPr id="10" name="Rectangle 10"/>
              <p:cNvSpPr>
                <a:spLocks noChangeArrowheads="1"/>
              </p:cNvSpPr>
              <p:nvPr/>
            </p:nvSpPr>
            <p:spPr bwMode="auto">
              <a:xfrm>
                <a:off x="2179015" y="3941767"/>
                <a:ext cx="1612954" cy="366767"/>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nl-NL" b="1" dirty="0"/>
                  <a:t>Uterus</a:t>
                </a:r>
              </a:p>
            </p:txBody>
          </p:sp>
          <p:sp>
            <p:nvSpPr>
              <p:cNvPr id="11" name="Line 11"/>
              <p:cNvSpPr>
                <a:spLocks noChangeShapeType="1"/>
              </p:cNvSpPr>
              <p:nvPr/>
            </p:nvSpPr>
            <p:spPr bwMode="auto">
              <a:xfrm>
                <a:off x="3984625" y="2879463"/>
                <a:ext cx="1703388" cy="201612"/>
              </a:xfrm>
              <a:prstGeom prst="line">
                <a:avLst/>
              </a:prstGeom>
              <a:noFill/>
              <a:ln w="12700">
                <a:solidFill>
                  <a:schemeClr val="tx1"/>
                </a:solidFill>
                <a:round/>
                <a:headEnd/>
                <a:tailEnd/>
              </a:ln>
            </p:spPr>
            <p:txBody>
              <a:bodyPr wrap="none" anchor="ctr"/>
              <a:lstStyle/>
              <a:p>
                <a:endParaRPr lang="en-US"/>
              </a:p>
            </p:txBody>
          </p:sp>
          <p:sp>
            <p:nvSpPr>
              <p:cNvPr id="12" name="Rectangle 12"/>
              <p:cNvSpPr>
                <a:spLocks noChangeArrowheads="1"/>
              </p:cNvSpPr>
              <p:nvPr/>
            </p:nvSpPr>
            <p:spPr bwMode="auto">
              <a:xfrm>
                <a:off x="5668963" y="2911213"/>
                <a:ext cx="27781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dirty="0"/>
                  <a:t>Longen</a:t>
                </a:r>
              </a:p>
            </p:txBody>
          </p:sp>
          <p:sp>
            <p:nvSpPr>
              <p:cNvPr id="13" name="Line 13"/>
              <p:cNvSpPr>
                <a:spLocks noChangeShapeType="1"/>
              </p:cNvSpPr>
              <p:nvPr/>
            </p:nvSpPr>
            <p:spPr bwMode="auto">
              <a:xfrm>
                <a:off x="4068763" y="3160850"/>
                <a:ext cx="1592262" cy="244475"/>
              </a:xfrm>
              <a:prstGeom prst="line">
                <a:avLst/>
              </a:prstGeom>
              <a:noFill/>
              <a:ln w="12700">
                <a:solidFill>
                  <a:schemeClr val="tx1"/>
                </a:solidFill>
                <a:round/>
                <a:headEnd/>
                <a:tailEnd/>
              </a:ln>
            </p:spPr>
            <p:txBody>
              <a:bodyPr wrap="none" anchor="ctr"/>
              <a:lstStyle/>
              <a:p>
                <a:endParaRPr lang="en-US"/>
              </a:p>
            </p:txBody>
          </p:sp>
          <p:sp>
            <p:nvSpPr>
              <p:cNvPr id="14" name="Rectangle 14"/>
              <p:cNvSpPr>
                <a:spLocks noChangeArrowheads="1"/>
              </p:cNvSpPr>
              <p:nvPr/>
            </p:nvSpPr>
            <p:spPr bwMode="auto">
              <a:xfrm>
                <a:off x="5689600" y="3286263"/>
                <a:ext cx="15462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a:t>Hart</a:t>
                </a:r>
              </a:p>
            </p:txBody>
          </p:sp>
          <p:sp>
            <p:nvSpPr>
              <p:cNvPr id="15" name="Line 15"/>
              <p:cNvSpPr>
                <a:spLocks noChangeShapeType="1"/>
              </p:cNvSpPr>
              <p:nvPr/>
            </p:nvSpPr>
            <p:spPr bwMode="auto">
              <a:xfrm>
                <a:off x="4232275" y="4144963"/>
                <a:ext cx="1381125" cy="209550"/>
              </a:xfrm>
              <a:prstGeom prst="line">
                <a:avLst/>
              </a:prstGeom>
              <a:noFill/>
              <a:ln w="12700">
                <a:solidFill>
                  <a:schemeClr val="tx1"/>
                </a:solidFill>
                <a:round/>
                <a:headEnd/>
                <a:tailEnd/>
              </a:ln>
            </p:spPr>
            <p:txBody>
              <a:bodyPr wrap="none" anchor="ctr"/>
              <a:lstStyle/>
              <a:p>
                <a:endParaRPr lang="en-US"/>
              </a:p>
            </p:txBody>
          </p:sp>
          <p:sp>
            <p:nvSpPr>
              <p:cNvPr id="16" name="Line 16"/>
              <p:cNvSpPr>
                <a:spLocks noChangeShapeType="1"/>
              </p:cNvSpPr>
              <p:nvPr/>
            </p:nvSpPr>
            <p:spPr bwMode="auto">
              <a:xfrm>
                <a:off x="4108450" y="4521200"/>
                <a:ext cx="1552575" cy="434975"/>
              </a:xfrm>
              <a:prstGeom prst="line">
                <a:avLst/>
              </a:prstGeom>
              <a:noFill/>
              <a:ln w="12700">
                <a:solidFill>
                  <a:schemeClr val="tx1"/>
                </a:solidFill>
                <a:round/>
                <a:headEnd/>
                <a:tailEnd/>
              </a:ln>
            </p:spPr>
            <p:txBody>
              <a:bodyPr wrap="none" anchor="ctr"/>
              <a:lstStyle/>
              <a:p>
                <a:endParaRPr lang="en-US"/>
              </a:p>
            </p:txBody>
          </p:sp>
          <p:sp>
            <p:nvSpPr>
              <p:cNvPr id="17" name="Rectangle 18"/>
              <p:cNvSpPr>
                <a:spLocks noChangeArrowheads="1"/>
              </p:cNvSpPr>
              <p:nvPr/>
            </p:nvSpPr>
            <p:spPr bwMode="auto">
              <a:xfrm>
                <a:off x="5689600" y="4209081"/>
                <a:ext cx="15462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dirty="0"/>
                  <a:t>Darm</a:t>
                </a:r>
              </a:p>
            </p:txBody>
          </p:sp>
          <p:sp>
            <p:nvSpPr>
              <p:cNvPr id="18" name="Line 19"/>
              <p:cNvSpPr>
                <a:spLocks noChangeShapeType="1"/>
              </p:cNvSpPr>
              <p:nvPr/>
            </p:nvSpPr>
            <p:spPr bwMode="auto">
              <a:xfrm>
                <a:off x="4314825" y="3611563"/>
                <a:ext cx="1381125" cy="209550"/>
              </a:xfrm>
              <a:prstGeom prst="line">
                <a:avLst/>
              </a:prstGeom>
              <a:noFill/>
              <a:ln w="12700">
                <a:solidFill>
                  <a:schemeClr val="tx1"/>
                </a:solidFill>
                <a:round/>
                <a:headEnd/>
                <a:tailEnd/>
              </a:ln>
            </p:spPr>
            <p:txBody>
              <a:bodyPr wrap="none" anchor="ctr"/>
              <a:lstStyle/>
              <a:p>
                <a:endParaRPr lang="en-US"/>
              </a:p>
            </p:txBody>
          </p:sp>
          <p:sp>
            <p:nvSpPr>
              <p:cNvPr id="19" name="Rectangle 20"/>
              <p:cNvSpPr>
                <a:spLocks noChangeArrowheads="1"/>
              </p:cNvSpPr>
              <p:nvPr/>
            </p:nvSpPr>
            <p:spPr bwMode="auto">
              <a:xfrm>
                <a:off x="5668963" y="3736721"/>
                <a:ext cx="15462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dirty="0"/>
                  <a:t>Borsten</a:t>
                </a:r>
              </a:p>
            </p:txBody>
          </p:sp>
          <p:sp>
            <p:nvSpPr>
              <p:cNvPr id="20" name="AutoShape 21"/>
              <p:cNvSpPr>
                <a:spLocks/>
              </p:cNvSpPr>
              <p:nvPr/>
            </p:nvSpPr>
            <p:spPr bwMode="auto">
              <a:xfrm>
                <a:off x="1293982" y="2449513"/>
                <a:ext cx="247650" cy="4191000"/>
              </a:xfrm>
              <a:prstGeom prst="leftBrace">
                <a:avLst>
                  <a:gd name="adj1" fmla="val 141026"/>
                  <a:gd name="adj2" fmla="val 50000"/>
                </a:avLst>
              </a:prstGeom>
              <a:noFill/>
              <a:ln w="12700">
                <a:solidFill>
                  <a:schemeClr val="tx1"/>
                </a:solidFill>
                <a:round/>
                <a:headEnd/>
                <a:tailEnd/>
              </a:ln>
            </p:spPr>
            <p:txBody>
              <a:bodyPr wrap="none" anchor="ctr"/>
              <a:lstStyle/>
              <a:p>
                <a:endParaRPr lang="en-US"/>
              </a:p>
            </p:txBody>
          </p:sp>
          <p:sp>
            <p:nvSpPr>
              <p:cNvPr id="21" name="Rectangle 22"/>
              <p:cNvSpPr>
                <a:spLocks noChangeArrowheads="1"/>
              </p:cNvSpPr>
              <p:nvPr/>
            </p:nvSpPr>
            <p:spPr bwMode="auto">
              <a:xfrm>
                <a:off x="1155700" y="1916113"/>
                <a:ext cx="15208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dirty="0"/>
                  <a:t>Haar</a:t>
                </a:r>
              </a:p>
            </p:txBody>
          </p:sp>
          <p:sp>
            <p:nvSpPr>
              <p:cNvPr id="22" name="Line 23"/>
              <p:cNvSpPr>
                <a:spLocks noChangeShapeType="1"/>
              </p:cNvSpPr>
              <p:nvPr/>
            </p:nvSpPr>
            <p:spPr bwMode="auto">
              <a:xfrm>
                <a:off x="1981200" y="2144713"/>
                <a:ext cx="1381125" cy="209550"/>
              </a:xfrm>
              <a:prstGeom prst="line">
                <a:avLst/>
              </a:prstGeom>
              <a:noFill/>
              <a:ln w="12700">
                <a:solidFill>
                  <a:schemeClr val="tx1"/>
                </a:solidFill>
                <a:round/>
                <a:headEnd/>
                <a:tailEnd/>
              </a:ln>
            </p:spPr>
            <p:txBody>
              <a:bodyPr wrap="none" anchor="ctr"/>
              <a:lstStyle/>
              <a:p>
                <a:endParaRPr lang="en-US"/>
              </a:p>
            </p:txBody>
          </p:sp>
        </p:grpSp>
        <p:pic>
          <p:nvPicPr>
            <p:cNvPr id="23" name="Picture 24"/>
            <p:cNvPicPr>
              <a:picLocks noChangeArrowheads="1"/>
            </p:cNvPicPr>
            <p:nvPr/>
          </p:nvPicPr>
          <p:blipFill>
            <a:blip r:embed="rId2"/>
            <a:srcRect/>
            <a:stretch>
              <a:fillRect/>
            </a:stretch>
          </p:blipFill>
          <p:spPr bwMode="auto">
            <a:xfrm>
              <a:off x="3132138" y="1701800"/>
              <a:ext cx="1738312" cy="5156200"/>
            </a:xfrm>
            <a:prstGeom prst="rect">
              <a:avLst/>
            </a:prstGeom>
            <a:noFill/>
            <a:ln w="12700">
              <a:noFill/>
              <a:miter lim="800000"/>
              <a:headEnd/>
              <a:tailEnd/>
            </a:ln>
          </p:spPr>
        </p:pic>
      </p:grpSp>
      <p:sp>
        <p:nvSpPr>
          <p:cNvPr id="26" name="Rectangle 17"/>
          <p:cNvSpPr>
            <a:spLocks noChangeArrowheads="1"/>
          </p:cNvSpPr>
          <p:nvPr/>
        </p:nvSpPr>
        <p:spPr bwMode="auto">
          <a:xfrm>
            <a:off x="7248128" y="4797153"/>
            <a:ext cx="3087688"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nl-NL" b="1" dirty="0"/>
              <a:t>Tractus Urogenitalis</a:t>
            </a:r>
          </a:p>
        </p:txBody>
      </p:sp>
      <p:sp>
        <p:nvSpPr>
          <p:cNvPr id="27" name="Line 7"/>
          <p:cNvSpPr>
            <a:spLocks noChangeShapeType="1"/>
          </p:cNvSpPr>
          <p:nvPr/>
        </p:nvSpPr>
        <p:spPr bwMode="auto">
          <a:xfrm flipV="1">
            <a:off x="4509492" y="3611563"/>
            <a:ext cx="459168" cy="93200"/>
          </a:xfrm>
          <a:prstGeom prst="line">
            <a:avLst/>
          </a:prstGeom>
          <a:noFill/>
          <a:ln w="12700">
            <a:solidFill>
              <a:schemeClr val="tx1"/>
            </a:solidFill>
            <a:round/>
            <a:headEnd/>
            <a:tailEnd/>
          </a:ln>
        </p:spPr>
        <p:txBody>
          <a:bodyPr wrap="none" anchor="ctr"/>
          <a:lstStyle/>
          <a:p>
            <a:endParaRPr lang="en-US"/>
          </a:p>
        </p:txBody>
      </p:sp>
      <p:sp>
        <p:nvSpPr>
          <p:cNvPr id="28" name="Rectangle 10"/>
          <p:cNvSpPr>
            <a:spLocks noChangeArrowheads="1"/>
          </p:cNvSpPr>
          <p:nvPr/>
        </p:nvSpPr>
        <p:spPr bwMode="auto">
          <a:xfrm>
            <a:off x="3807190" y="3521561"/>
            <a:ext cx="1612954" cy="366767"/>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nl-NL" b="1" dirty="0"/>
              <a:t>Lever</a:t>
            </a:r>
          </a:p>
        </p:txBody>
      </p:sp>
    </p:spTree>
    <p:extLst>
      <p:ext uri="{BB962C8B-B14F-4D97-AF65-F5344CB8AC3E}">
        <p14:creationId xmlns:p14="http://schemas.microsoft.com/office/powerpoint/2010/main" val="156936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Menopauze  </a:t>
            </a:r>
          </a:p>
        </p:txBody>
      </p:sp>
      <p:sp>
        <p:nvSpPr>
          <p:cNvPr id="3" name="Tijdelijke aanduiding voor inhoud 2"/>
          <p:cNvSpPr>
            <a:spLocks noGrp="1"/>
          </p:cNvSpPr>
          <p:nvPr>
            <p:ph idx="1"/>
          </p:nvPr>
        </p:nvSpPr>
        <p:spPr/>
        <p:txBody>
          <a:bodyPr/>
          <a:lstStyle/>
          <a:p>
            <a:endParaRPr lang="nl-NL" dirty="0"/>
          </a:p>
          <a:p>
            <a:pPr lvl="1">
              <a:buSzPct val="100000"/>
              <a:buFont typeface="Arial" panose="020B0604020202020204" pitchFamily="34" charset="0"/>
              <a:buChar char="•"/>
            </a:pPr>
            <a:r>
              <a:rPr lang="nl-NL" dirty="0"/>
              <a:t>Follikel depletie</a:t>
            </a:r>
          </a:p>
          <a:p>
            <a:pPr lvl="1">
              <a:buSzPct val="100000"/>
              <a:buFont typeface="Arial" panose="020B0604020202020204" pitchFamily="34" charset="0"/>
              <a:buChar char="•"/>
            </a:pPr>
            <a:r>
              <a:rPr lang="nl-NL" dirty="0"/>
              <a:t>Oestrogeen </a:t>
            </a:r>
          </a:p>
          <a:p>
            <a:pPr lvl="2">
              <a:buSzPct val="100000"/>
              <a:buFont typeface="Arial" panose="020B0604020202020204" pitchFamily="34" charset="0"/>
              <a:buChar char="•"/>
            </a:pPr>
            <a:r>
              <a:rPr lang="nl-NL" dirty="0"/>
              <a:t>Daalt</a:t>
            </a:r>
          </a:p>
          <a:p>
            <a:pPr lvl="2">
              <a:buSzPct val="100000"/>
              <a:buFont typeface="Arial" panose="020B0604020202020204" pitchFamily="34" charset="0"/>
              <a:buChar char="•"/>
            </a:pPr>
            <a:r>
              <a:rPr lang="nl-NL" dirty="0">
                <a:sym typeface="Wingdings" panose="05000000000000000000" pitchFamily="2" charset="2"/>
              </a:rPr>
              <a:t>Negatieve terugkoppeling stopt</a:t>
            </a:r>
          </a:p>
          <a:p>
            <a:pPr lvl="2">
              <a:buSzPct val="100000"/>
              <a:buFont typeface="Arial" panose="020B0604020202020204" pitchFamily="34" charset="0"/>
              <a:buChar char="•"/>
            </a:pPr>
            <a:r>
              <a:rPr lang="nl-NL" dirty="0">
                <a:sym typeface="Wingdings" panose="05000000000000000000" pitchFamily="2" charset="2"/>
              </a:rPr>
              <a:t>FSH stijgt</a:t>
            </a:r>
            <a:endParaRPr lang="nl-NL" dirty="0"/>
          </a:p>
          <a:p>
            <a:pPr lvl="1">
              <a:buSzPct val="100000"/>
              <a:buFont typeface="Arial" panose="020B0604020202020204" pitchFamily="34" charset="0"/>
              <a:buChar char="•"/>
            </a:pPr>
            <a:r>
              <a:rPr lang="nl-NL" dirty="0"/>
              <a:t>Follikels: desensitisatie FSH</a:t>
            </a:r>
          </a:p>
          <a:p>
            <a:pPr lvl="1">
              <a:buSzPct val="100000"/>
              <a:buFont typeface="Arial" panose="020B0604020202020204" pitchFamily="34" charset="0"/>
              <a:buChar char="•"/>
            </a:pPr>
            <a:r>
              <a:rPr lang="nl-NL" dirty="0"/>
              <a:t>Ovulatie stopt</a:t>
            </a:r>
          </a:p>
          <a:p>
            <a:endParaRPr lang="nl-NL" dirty="0"/>
          </a:p>
          <a:p>
            <a:endParaRPr lang="nl-NL" dirty="0"/>
          </a:p>
        </p:txBody>
      </p:sp>
      <p:pic>
        <p:nvPicPr>
          <p:cNvPr id="4" name="Afbeelding 3"/>
          <p:cNvPicPr>
            <a:picLocks noChangeAspect="1"/>
          </p:cNvPicPr>
          <p:nvPr/>
        </p:nvPicPr>
        <p:blipFill>
          <a:blip r:embed="rId3"/>
          <a:stretch>
            <a:fillRect/>
          </a:stretch>
        </p:blipFill>
        <p:spPr>
          <a:xfrm>
            <a:off x="5788144" y="1637507"/>
            <a:ext cx="5565656" cy="4048918"/>
          </a:xfrm>
          <a:prstGeom prst="rect">
            <a:avLst/>
          </a:prstGeom>
        </p:spPr>
      </p:pic>
      <p:sp>
        <p:nvSpPr>
          <p:cNvPr id="5" name="Rectangle 6"/>
          <p:cNvSpPr>
            <a:spLocks noChangeArrowheads="1"/>
          </p:cNvSpPr>
          <p:nvPr/>
        </p:nvSpPr>
        <p:spPr bwMode="auto">
          <a:xfrm>
            <a:off x="5598696" y="6575246"/>
            <a:ext cx="6737684" cy="276999"/>
          </a:xfrm>
          <a:prstGeom prst="rect">
            <a:avLst/>
          </a:prstGeom>
          <a:noFill/>
          <a:ln w="9525">
            <a:noFill/>
            <a:miter lim="800000"/>
            <a:headEnd/>
            <a:tailEnd/>
          </a:ln>
        </p:spPr>
        <p:txBody>
          <a:bodyPr wrap="square">
            <a:spAutoFit/>
          </a:bodyPr>
          <a:lstStyle/>
          <a:p>
            <a:r>
              <a:rPr lang="nl-NL" sz="1200" i="1" dirty="0">
                <a:solidFill>
                  <a:schemeClr val="bg2"/>
                </a:solidFill>
                <a:latin typeface="+mj-lt"/>
              </a:rPr>
              <a:t>Bron: Armando </a:t>
            </a:r>
            <a:r>
              <a:rPr lang="nl-NL" sz="1200" i="1" dirty="0" err="1">
                <a:solidFill>
                  <a:schemeClr val="bg2"/>
                </a:solidFill>
                <a:latin typeface="+mj-lt"/>
              </a:rPr>
              <a:t>Hasudungan</a:t>
            </a:r>
            <a:r>
              <a:rPr lang="nl-NL" sz="1200" i="1" dirty="0">
                <a:solidFill>
                  <a:schemeClr val="bg2"/>
                </a:solidFill>
                <a:latin typeface="+mj-lt"/>
              </a:rPr>
              <a:t> </a:t>
            </a:r>
            <a:r>
              <a:rPr lang="nl-NL" sz="1200" i="1" dirty="0" err="1">
                <a:solidFill>
                  <a:schemeClr val="bg2"/>
                </a:solidFill>
                <a:latin typeface="+mj-lt"/>
              </a:rPr>
              <a:t>Menopause</a:t>
            </a:r>
            <a:r>
              <a:rPr lang="nl-NL" sz="1200" i="1" dirty="0">
                <a:solidFill>
                  <a:schemeClr val="bg2"/>
                </a:solidFill>
                <a:latin typeface="+mj-lt"/>
              </a:rPr>
              <a:t>.  https://www.youtube.com/watch?v=l49i60tFbkU</a:t>
            </a:r>
            <a:endParaRPr lang="en-US" sz="1200" i="1" dirty="0">
              <a:solidFill>
                <a:schemeClr val="bg2"/>
              </a:solidFill>
              <a:latin typeface="+mj-lt"/>
            </a:endParaRPr>
          </a:p>
        </p:txBody>
      </p:sp>
    </p:spTree>
    <p:extLst>
      <p:ext uri="{BB962C8B-B14F-4D97-AF65-F5344CB8AC3E}">
        <p14:creationId xmlns:p14="http://schemas.microsoft.com/office/powerpoint/2010/main" val="253697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Menopauze  </a:t>
            </a:r>
          </a:p>
        </p:txBody>
      </p:sp>
      <p:sp>
        <p:nvSpPr>
          <p:cNvPr id="3" name="Tijdelijke aanduiding voor inhoud 2"/>
          <p:cNvSpPr>
            <a:spLocks noGrp="1"/>
          </p:cNvSpPr>
          <p:nvPr>
            <p:ph idx="1"/>
          </p:nvPr>
        </p:nvSpPr>
        <p:spPr>
          <a:xfrm>
            <a:off x="958851" y="1268414"/>
            <a:ext cx="10968567" cy="5484811"/>
          </a:xfrm>
        </p:spPr>
        <p:txBody>
          <a:bodyPr/>
          <a:lstStyle/>
          <a:p>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endParaRPr lang="nl-NL" dirty="0"/>
          </a:p>
          <a:p>
            <a:pPr lvl="1">
              <a:buSzPct val="100000"/>
              <a:buFont typeface="Arial" panose="020B0604020202020204" pitchFamily="34" charset="0"/>
              <a:buChar char="•"/>
            </a:pPr>
            <a:r>
              <a:rPr lang="nl-NL" dirty="0"/>
              <a:t>Duur: 4-6 jaar, onvoorspelbaar beloop</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86" y="1456629"/>
            <a:ext cx="5343167" cy="3553206"/>
          </a:xfrm>
          <a:prstGeom prst="rect">
            <a:avLst/>
          </a:prstGeom>
        </p:spPr>
      </p:pic>
      <p:sp>
        <p:nvSpPr>
          <p:cNvPr id="8" name="Rectangle 6"/>
          <p:cNvSpPr>
            <a:spLocks noChangeArrowheads="1"/>
          </p:cNvSpPr>
          <p:nvPr/>
        </p:nvSpPr>
        <p:spPr bwMode="auto">
          <a:xfrm>
            <a:off x="4683149" y="6581001"/>
            <a:ext cx="8006156" cy="276999"/>
          </a:xfrm>
          <a:prstGeom prst="rect">
            <a:avLst/>
          </a:prstGeom>
          <a:noFill/>
          <a:ln w="9525">
            <a:noFill/>
            <a:miter lim="800000"/>
            <a:headEnd/>
            <a:tailEnd/>
          </a:ln>
        </p:spPr>
        <p:txBody>
          <a:bodyPr wrap="square">
            <a:spAutoFit/>
          </a:bodyPr>
          <a:lstStyle/>
          <a:p>
            <a:r>
              <a:rPr lang="nl-NL" sz="1200" i="1" dirty="0">
                <a:solidFill>
                  <a:schemeClr val="bg2"/>
                </a:solidFill>
                <a:latin typeface="+mj-lt"/>
              </a:rPr>
              <a:t>Bron: </a:t>
            </a:r>
            <a:r>
              <a:rPr lang="nl-NL" sz="1200" i="1" dirty="0" err="1">
                <a:solidFill>
                  <a:schemeClr val="bg2"/>
                </a:solidFill>
                <a:latin typeface="+mj-lt"/>
              </a:rPr>
              <a:t>Empower</a:t>
            </a:r>
            <a:r>
              <a:rPr lang="nl-NL" sz="1200" i="1" dirty="0">
                <a:solidFill>
                  <a:schemeClr val="bg2"/>
                </a:solidFill>
                <a:latin typeface="+mj-lt"/>
              </a:rPr>
              <a:t> </a:t>
            </a:r>
            <a:r>
              <a:rPr lang="nl-NL" sz="1200" i="1" dirty="0" err="1">
                <a:solidFill>
                  <a:schemeClr val="bg2"/>
                </a:solidFill>
                <a:latin typeface="+mj-lt"/>
              </a:rPr>
              <a:t>pharmacy</a:t>
            </a:r>
            <a:r>
              <a:rPr lang="nl-NL" sz="1200" i="1" dirty="0">
                <a:solidFill>
                  <a:schemeClr val="bg2"/>
                </a:solidFill>
                <a:latin typeface="+mj-lt"/>
              </a:rPr>
              <a:t>. </a:t>
            </a:r>
            <a:r>
              <a:rPr lang="nl-NL" sz="1200" i="1" dirty="0" err="1">
                <a:solidFill>
                  <a:schemeClr val="bg2"/>
                </a:solidFill>
                <a:latin typeface="+mj-lt"/>
              </a:rPr>
              <a:t>Menopause</a:t>
            </a:r>
            <a:r>
              <a:rPr lang="nl-NL" sz="1200" i="1" dirty="0">
                <a:solidFill>
                  <a:schemeClr val="bg2"/>
                </a:solidFill>
                <a:latin typeface="+mj-lt"/>
              </a:rPr>
              <a:t> </a:t>
            </a:r>
            <a:r>
              <a:rPr lang="nl-NL" sz="1200" i="1" dirty="0" err="1">
                <a:solidFill>
                  <a:schemeClr val="bg2"/>
                </a:solidFill>
                <a:latin typeface="+mj-lt"/>
              </a:rPr>
              <a:t>and</a:t>
            </a:r>
            <a:r>
              <a:rPr lang="nl-NL" sz="1200" i="1" dirty="0">
                <a:solidFill>
                  <a:schemeClr val="bg2"/>
                </a:solidFill>
                <a:latin typeface="+mj-lt"/>
              </a:rPr>
              <a:t> PMS. https://empower.pharmacy/clone-menopause-pms.html</a:t>
            </a:r>
            <a:endParaRPr lang="en-US" sz="1200" i="1" dirty="0">
              <a:solidFill>
                <a:schemeClr val="bg2"/>
              </a:solidFill>
              <a:latin typeface="+mj-lt"/>
            </a:endParaRPr>
          </a:p>
        </p:txBody>
      </p:sp>
    </p:spTree>
    <p:extLst>
      <p:ext uri="{BB962C8B-B14F-4D97-AF65-F5344CB8AC3E}">
        <p14:creationId xmlns:p14="http://schemas.microsoft.com/office/powerpoint/2010/main" val="311300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Fysiologie – Symptomen</a:t>
            </a:r>
          </a:p>
        </p:txBody>
      </p:sp>
      <p:sp>
        <p:nvSpPr>
          <p:cNvPr id="3" name="Tijdelijke aanduiding voor inhoud 2"/>
          <p:cNvSpPr>
            <a:spLocks noGrp="1"/>
          </p:cNvSpPr>
          <p:nvPr>
            <p:ph idx="1"/>
          </p:nvPr>
        </p:nvSpPr>
        <p:spPr/>
        <p:txBody>
          <a:bodyPr/>
          <a:lstStyle/>
          <a:p>
            <a:pPr lvl="1">
              <a:buSzPct val="100000"/>
              <a:buFont typeface="Arial" panose="020B0604020202020204" pitchFamily="34" charset="0"/>
              <a:buChar char="•"/>
            </a:pPr>
            <a:endParaRPr lang="nl-NL" dirty="0"/>
          </a:p>
          <a:p>
            <a:pPr lvl="1">
              <a:buSzPct val="100000"/>
              <a:buFont typeface="Arial" panose="020B0604020202020204" pitchFamily="34" charset="0"/>
              <a:buChar char="•"/>
            </a:pPr>
            <a:r>
              <a:rPr lang="nl-NL" dirty="0"/>
              <a:t>Neurologisch</a:t>
            </a:r>
          </a:p>
          <a:p>
            <a:pPr lvl="2">
              <a:buSzPct val="100000"/>
              <a:buFont typeface="Georgia" panose="02040502050405020303" pitchFamily="18" charset="0"/>
              <a:buChar char="−"/>
            </a:pPr>
            <a:r>
              <a:rPr lang="nl-NL" dirty="0"/>
              <a:t>Vasomotorisch</a:t>
            </a:r>
          </a:p>
          <a:p>
            <a:pPr lvl="2">
              <a:buSzPct val="100000"/>
              <a:buFont typeface="Georgia" panose="02040502050405020303" pitchFamily="18" charset="0"/>
              <a:buChar char="−"/>
            </a:pPr>
            <a:r>
              <a:rPr lang="nl-NL" dirty="0"/>
              <a:t>Slaaptekort</a:t>
            </a:r>
          </a:p>
          <a:p>
            <a:pPr lvl="1">
              <a:buSzPct val="100000"/>
              <a:buFont typeface="Arial" panose="020B0604020202020204" pitchFamily="34" charset="0"/>
              <a:buChar char="•"/>
            </a:pPr>
            <a:r>
              <a:rPr lang="nl-NL" dirty="0"/>
              <a:t>Vaginaal</a:t>
            </a:r>
          </a:p>
          <a:p>
            <a:pPr lvl="2">
              <a:buSzPct val="100000"/>
              <a:buFont typeface="Georgia" panose="02040502050405020303" pitchFamily="18" charset="0"/>
              <a:buChar char="−"/>
            </a:pPr>
            <a:r>
              <a:rPr lang="nl-NL" dirty="0">
                <a:sym typeface="Wingdings" panose="05000000000000000000" pitchFamily="2" charset="2"/>
              </a:rPr>
              <a:t>Atrofie</a:t>
            </a:r>
          </a:p>
          <a:p>
            <a:pPr lvl="2">
              <a:buSzPct val="100000"/>
              <a:buFont typeface="Georgia" panose="02040502050405020303" pitchFamily="18" charset="0"/>
              <a:buChar char="−"/>
            </a:pPr>
            <a:r>
              <a:rPr lang="nl-NL" dirty="0"/>
              <a:t>Droogheid</a:t>
            </a:r>
          </a:p>
          <a:p>
            <a:pPr lvl="2">
              <a:buSzPct val="100000"/>
              <a:buFont typeface="Georgia" panose="02040502050405020303" pitchFamily="18" charset="0"/>
              <a:buChar char="−"/>
            </a:pPr>
            <a:r>
              <a:rPr lang="nl-NL" dirty="0"/>
              <a:t>Amenorroe</a:t>
            </a:r>
          </a:p>
          <a:p>
            <a:pPr lvl="1">
              <a:buSzPct val="100000"/>
              <a:buFont typeface="Arial" panose="020B0604020202020204" pitchFamily="34" charset="0"/>
              <a:buChar char="•"/>
            </a:pPr>
            <a:r>
              <a:rPr lang="nl-NL" dirty="0"/>
              <a:t>Osteoporose</a:t>
            </a:r>
          </a:p>
          <a:p>
            <a:pPr lvl="1">
              <a:buSzPct val="100000"/>
              <a:buFont typeface="Arial" panose="020B0604020202020204" pitchFamily="34" charset="0"/>
              <a:buChar char="•"/>
            </a:pPr>
            <a:r>
              <a:rPr lang="nl-NL" dirty="0"/>
              <a:t>Gewrichtspijn ?</a:t>
            </a:r>
          </a:p>
          <a:p>
            <a:pPr lvl="1">
              <a:buSzPct val="100000"/>
              <a:buFont typeface="Arial" panose="020B0604020202020204" pitchFamily="34" charset="0"/>
              <a:buChar char="•"/>
            </a:pP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134" y="710407"/>
            <a:ext cx="4306490" cy="5741986"/>
          </a:xfrm>
          <a:prstGeom prst="rect">
            <a:avLst/>
          </a:prstGeom>
        </p:spPr>
      </p:pic>
      <p:sp>
        <p:nvSpPr>
          <p:cNvPr id="5" name="Rectangle 6"/>
          <p:cNvSpPr>
            <a:spLocks noChangeArrowheads="1"/>
          </p:cNvSpPr>
          <p:nvPr/>
        </p:nvSpPr>
        <p:spPr bwMode="auto">
          <a:xfrm>
            <a:off x="7072379" y="6609619"/>
            <a:ext cx="6705600" cy="276999"/>
          </a:xfrm>
          <a:prstGeom prst="rect">
            <a:avLst/>
          </a:prstGeom>
          <a:noFill/>
          <a:ln w="9525">
            <a:noFill/>
            <a:miter lim="800000"/>
            <a:headEnd/>
            <a:tailEnd/>
          </a:ln>
        </p:spPr>
        <p:txBody>
          <a:bodyPr wrap="square">
            <a:spAutoFit/>
          </a:bodyPr>
          <a:lstStyle/>
          <a:p>
            <a:r>
              <a:rPr lang="nl-NL" sz="1200" i="1" dirty="0">
                <a:solidFill>
                  <a:schemeClr val="bg2"/>
                </a:solidFill>
                <a:latin typeface="+mj-lt"/>
              </a:rPr>
              <a:t>Bron: Natural remedies http://www.naturalremedies.org/menopause/</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157" y="2731578"/>
            <a:ext cx="2186852" cy="1622707"/>
          </a:xfrm>
          <a:prstGeom prst="rect">
            <a:avLst/>
          </a:prstGeom>
        </p:spPr>
      </p:pic>
    </p:spTree>
    <p:extLst>
      <p:ext uri="{BB962C8B-B14F-4D97-AF65-F5344CB8AC3E}">
        <p14:creationId xmlns:p14="http://schemas.microsoft.com/office/powerpoint/2010/main" val="413035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lvl="1">
              <a:buSzPct val="100000"/>
              <a:buFont typeface="Arial" panose="020B0604020202020204" pitchFamily="34" charset="0"/>
              <a:buChar char="•"/>
            </a:pPr>
            <a:r>
              <a:rPr lang="nl-NL" dirty="0"/>
              <a:t>Quizvragen</a:t>
            </a:r>
          </a:p>
          <a:p>
            <a:pPr lvl="1">
              <a:buSzPct val="100000"/>
              <a:buFont typeface="Arial" panose="020B0604020202020204" pitchFamily="34" charset="0"/>
              <a:buChar char="•"/>
            </a:pPr>
            <a:r>
              <a:rPr lang="nl-NL" dirty="0"/>
              <a:t>Definities </a:t>
            </a:r>
          </a:p>
          <a:p>
            <a:pPr lvl="1">
              <a:buSzPct val="100000"/>
              <a:buFont typeface="Arial" panose="020B0604020202020204" pitchFamily="34" charset="0"/>
              <a:buChar char="•"/>
            </a:pPr>
            <a:r>
              <a:rPr lang="nl-NL" dirty="0"/>
              <a:t>Fysiologie</a:t>
            </a:r>
          </a:p>
          <a:p>
            <a:pPr lvl="1">
              <a:buSzPct val="100000"/>
              <a:buFont typeface="Arial" panose="020B0604020202020204" pitchFamily="34" charset="0"/>
              <a:buChar char="•"/>
            </a:pPr>
            <a:r>
              <a:rPr lang="nl-NL" dirty="0"/>
              <a:t>Medicatie</a:t>
            </a:r>
          </a:p>
          <a:p>
            <a:pPr lvl="1">
              <a:buSzPct val="100000"/>
              <a:buFont typeface="Arial" panose="020B0604020202020204" pitchFamily="34" charset="0"/>
              <a:buChar char="•"/>
            </a:pPr>
            <a:r>
              <a:rPr lang="nl-NL" dirty="0"/>
              <a:t>Bevoegdheden </a:t>
            </a:r>
          </a:p>
          <a:p>
            <a:pPr lvl="1">
              <a:buSzPct val="100000"/>
              <a:buFont typeface="Arial" panose="020B0604020202020204" pitchFamily="34" charset="0"/>
              <a:buChar char="•"/>
            </a:pPr>
            <a:r>
              <a:rPr lang="nl-NL" dirty="0"/>
              <a:t>Take home </a:t>
            </a:r>
            <a:r>
              <a:rPr lang="nl-NL" dirty="0" err="1"/>
              <a:t>message</a:t>
            </a:r>
            <a:endParaRPr lang="nl-NL" dirty="0"/>
          </a:p>
          <a:p>
            <a:pPr marL="0" indent="0">
              <a:buNone/>
            </a:pPr>
            <a:endParaRPr lang="nl-NL" dirty="0"/>
          </a:p>
        </p:txBody>
      </p:sp>
    </p:spTree>
    <p:extLst>
      <p:ext uri="{BB962C8B-B14F-4D97-AF65-F5344CB8AC3E}">
        <p14:creationId xmlns:p14="http://schemas.microsoft.com/office/powerpoint/2010/main" val="49568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23875" y="1920679"/>
            <a:ext cx="7578662" cy="4254703"/>
            <a:chOff x="717428" y="1124744"/>
            <a:chExt cx="7578662" cy="4254703"/>
          </a:xfrm>
        </p:grpSpPr>
        <p:sp>
          <p:nvSpPr>
            <p:cNvPr id="4" name="AutoShape 2"/>
            <p:cNvSpPr>
              <a:spLocks noChangeArrowheads="1"/>
            </p:cNvSpPr>
            <p:nvPr/>
          </p:nvSpPr>
          <p:spPr bwMode="auto">
            <a:xfrm>
              <a:off x="1485567" y="2162523"/>
              <a:ext cx="5048202" cy="298272"/>
            </a:xfrm>
            <a:prstGeom prst="hexagon">
              <a:avLst>
                <a:gd name="adj" fmla="val 339547"/>
                <a:gd name="vf" fmla="val 115470"/>
              </a:avLst>
            </a:prstGeom>
            <a:solidFill>
              <a:schemeClr val="tx2">
                <a:lumMod val="40000"/>
                <a:lumOff val="60000"/>
              </a:schemeClr>
            </a:solidFill>
            <a:ln w="28575" algn="ctr">
              <a:solidFill>
                <a:schemeClr val="tx2"/>
              </a:solidFill>
              <a:miter lim="800000"/>
              <a:headEnd/>
              <a:tailEnd/>
            </a:ln>
          </p:spPr>
          <p:txBody>
            <a:bodyPr/>
            <a:lstStyle/>
            <a:p>
              <a:pPr algn="ctr">
                <a:spcBef>
                  <a:spcPct val="50000"/>
                </a:spcBef>
                <a:spcAft>
                  <a:spcPct val="50000"/>
                </a:spcAft>
                <a:defRPr/>
              </a:pPr>
              <a:endParaRPr lang="en-GB" dirty="0"/>
            </a:p>
          </p:txBody>
        </p:sp>
        <p:sp>
          <p:nvSpPr>
            <p:cNvPr id="5" name="Text Box 5"/>
            <p:cNvSpPr txBox="1">
              <a:spLocks noChangeArrowheads="1"/>
            </p:cNvSpPr>
            <p:nvPr/>
          </p:nvSpPr>
          <p:spPr bwMode="auto">
            <a:xfrm>
              <a:off x="1144042" y="2535691"/>
              <a:ext cx="231653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sz="1700" dirty="0"/>
                <a:t>Vasomotor Symptoms</a:t>
              </a:r>
            </a:p>
            <a:p>
              <a:r>
                <a:rPr lang="en-GB" sz="1700" dirty="0"/>
                <a:t>Sleep Disorders</a:t>
              </a:r>
            </a:p>
            <a:p>
              <a:r>
                <a:rPr lang="en-GB" sz="1700" dirty="0"/>
                <a:t>Mood Changes</a:t>
              </a:r>
            </a:p>
          </p:txBody>
        </p:sp>
        <p:sp>
          <p:nvSpPr>
            <p:cNvPr id="6" name="Text Box 6"/>
            <p:cNvSpPr txBox="1">
              <a:spLocks noChangeArrowheads="1"/>
            </p:cNvSpPr>
            <p:nvPr/>
          </p:nvSpPr>
          <p:spPr bwMode="auto">
            <a:xfrm>
              <a:off x="3647731" y="2799801"/>
              <a:ext cx="198240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sz="1700" dirty="0"/>
                <a:t>Urogenital Atrophy</a:t>
              </a:r>
            </a:p>
            <a:p>
              <a:r>
                <a:rPr lang="en-GB" sz="1700" dirty="0"/>
                <a:t>Dyspareunia</a:t>
              </a:r>
            </a:p>
            <a:p>
              <a:r>
                <a:rPr lang="en-GB" sz="1700" dirty="0"/>
                <a:t>Skin Atrophy</a:t>
              </a:r>
            </a:p>
          </p:txBody>
        </p:sp>
        <p:sp>
          <p:nvSpPr>
            <p:cNvPr id="7" name="Text Box 7"/>
            <p:cNvSpPr txBox="1">
              <a:spLocks noChangeArrowheads="1"/>
            </p:cNvSpPr>
            <p:nvPr/>
          </p:nvSpPr>
          <p:spPr bwMode="auto">
            <a:xfrm>
              <a:off x="5581957" y="4164058"/>
              <a:ext cx="263565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sz="1700" dirty="0"/>
                <a:t>Osteoporosis</a:t>
              </a:r>
            </a:p>
            <a:p>
              <a:r>
                <a:rPr lang="en-GB" sz="1700" dirty="0"/>
                <a:t>Atherosclerosis</a:t>
              </a:r>
            </a:p>
            <a:p>
              <a:r>
                <a:rPr lang="en-GB" sz="1700" dirty="0"/>
                <a:t>Coronary Heart Disease</a:t>
              </a:r>
            </a:p>
            <a:p>
              <a:r>
                <a:rPr lang="en-GB" sz="1700" dirty="0"/>
                <a:t>Cerebrovascular Disease</a:t>
              </a:r>
            </a:p>
          </p:txBody>
        </p:sp>
        <p:sp>
          <p:nvSpPr>
            <p:cNvPr id="8" name="Line 8"/>
            <p:cNvSpPr>
              <a:spLocks noChangeShapeType="1"/>
            </p:cNvSpPr>
            <p:nvPr/>
          </p:nvSpPr>
          <p:spPr bwMode="auto">
            <a:xfrm>
              <a:off x="786659" y="1961485"/>
              <a:ext cx="7509431" cy="0"/>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9"/>
            <p:cNvSpPr txBox="1">
              <a:spLocks noChangeArrowheads="1"/>
            </p:cNvSpPr>
            <p:nvPr/>
          </p:nvSpPr>
          <p:spPr bwMode="auto">
            <a:xfrm>
              <a:off x="717428" y="1618537"/>
              <a:ext cx="925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b="1" dirty="0"/>
                <a:t>40 </a:t>
              </a:r>
              <a:r>
                <a:rPr lang="en-GB" b="1" dirty="0" err="1"/>
                <a:t>yrs</a:t>
              </a:r>
              <a:endParaRPr lang="en-GB" b="1" dirty="0"/>
            </a:p>
          </p:txBody>
        </p:sp>
        <p:sp>
          <p:nvSpPr>
            <p:cNvPr id="10" name="Text Box 10"/>
            <p:cNvSpPr txBox="1">
              <a:spLocks noChangeArrowheads="1"/>
            </p:cNvSpPr>
            <p:nvPr/>
          </p:nvSpPr>
          <p:spPr bwMode="auto">
            <a:xfrm>
              <a:off x="3237997" y="1618537"/>
              <a:ext cx="925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b="1" dirty="0"/>
                <a:t>50 </a:t>
              </a:r>
              <a:r>
                <a:rPr lang="en-GB" b="1" dirty="0" err="1"/>
                <a:t>yrs</a:t>
              </a:r>
              <a:endParaRPr lang="en-GB" b="1" dirty="0"/>
            </a:p>
          </p:txBody>
        </p:sp>
        <p:sp>
          <p:nvSpPr>
            <p:cNvPr id="11" name="Text Box 11"/>
            <p:cNvSpPr txBox="1">
              <a:spLocks noChangeArrowheads="1"/>
            </p:cNvSpPr>
            <p:nvPr/>
          </p:nvSpPr>
          <p:spPr bwMode="auto">
            <a:xfrm>
              <a:off x="3360918" y="1124744"/>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sz="1800" b="1" dirty="0"/>
                <a:t>Menopause</a:t>
              </a:r>
            </a:p>
          </p:txBody>
        </p:sp>
        <p:sp>
          <p:nvSpPr>
            <p:cNvPr id="12" name="Text Box 12"/>
            <p:cNvSpPr txBox="1">
              <a:spLocks noChangeArrowheads="1"/>
            </p:cNvSpPr>
            <p:nvPr/>
          </p:nvSpPr>
          <p:spPr bwMode="auto">
            <a:xfrm>
              <a:off x="5610215" y="1618537"/>
              <a:ext cx="925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b="1" dirty="0"/>
                <a:t>60 </a:t>
              </a:r>
              <a:r>
                <a:rPr lang="en-GB" b="1" dirty="0" err="1"/>
                <a:t>yrs</a:t>
              </a:r>
              <a:endParaRPr lang="en-GB" b="1" dirty="0"/>
            </a:p>
          </p:txBody>
        </p:sp>
        <p:cxnSp>
          <p:nvCxnSpPr>
            <p:cNvPr id="13" name="Straight Arrow Connector 22"/>
            <p:cNvCxnSpPr>
              <a:cxnSpLocks noChangeShapeType="1"/>
            </p:cNvCxnSpPr>
            <p:nvPr/>
          </p:nvCxnSpPr>
          <p:spPr bwMode="auto">
            <a:xfrm>
              <a:off x="4115393" y="1445354"/>
              <a:ext cx="0" cy="261481"/>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Text Box 5"/>
            <p:cNvSpPr txBox="1">
              <a:spLocks noChangeArrowheads="1"/>
            </p:cNvSpPr>
            <p:nvPr/>
          </p:nvSpPr>
          <p:spPr bwMode="auto">
            <a:xfrm>
              <a:off x="2031402" y="5025504"/>
              <a:ext cx="213712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GB" sz="1700" dirty="0"/>
                <a:t>Menstrual Disorders</a:t>
              </a:r>
            </a:p>
          </p:txBody>
        </p:sp>
        <p:sp>
          <p:nvSpPr>
            <p:cNvPr id="15" name="AutoShape 2"/>
            <p:cNvSpPr>
              <a:spLocks noChangeArrowheads="1"/>
            </p:cNvSpPr>
            <p:nvPr/>
          </p:nvSpPr>
          <p:spPr bwMode="auto">
            <a:xfrm>
              <a:off x="1703615" y="4652335"/>
              <a:ext cx="2411778" cy="298271"/>
            </a:xfrm>
            <a:prstGeom prst="hexagon">
              <a:avLst>
                <a:gd name="adj" fmla="val 340327"/>
                <a:gd name="vf" fmla="val 115470"/>
              </a:avLst>
            </a:prstGeom>
            <a:solidFill>
              <a:schemeClr val="tx2">
                <a:lumMod val="40000"/>
                <a:lumOff val="60000"/>
              </a:schemeClr>
            </a:solidFill>
            <a:ln w="28575" algn="ctr">
              <a:solidFill>
                <a:schemeClr val="tx2"/>
              </a:solidFill>
              <a:miter lim="800000"/>
              <a:headEnd/>
              <a:tailEnd/>
            </a:ln>
          </p:spPr>
          <p:txBody>
            <a:bodyPr/>
            <a:lstStyle/>
            <a:p>
              <a:pPr algn="ctr">
                <a:spcBef>
                  <a:spcPct val="50000"/>
                </a:spcBef>
                <a:spcAft>
                  <a:spcPct val="50000"/>
                </a:spcAft>
                <a:defRPr/>
              </a:pPr>
              <a:endParaRPr lang="en-GB" dirty="0"/>
            </a:p>
          </p:txBody>
        </p:sp>
        <p:sp>
          <p:nvSpPr>
            <p:cNvPr id="16" name="AutoShape 20"/>
            <p:cNvSpPr>
              <a:spLocks noChangeArrowheads="1"/>
            </p:cNvSpPr>
            <p:nvPr/>
          </p:nvSpPr>
          <p:spPr bwMode="auto">
            <a:xfrm rot="16200000">
              <a:off x="5827720" y="1855626"/>
              <a:ext cx="298271" cy="4423711"/>
            </a:xfrm>
            <a:prstGeom prst="triangle">
              <a:avLst>
                <a:gd name="adj" fmla="val 50000"/>
              </a:avLst>
            </a:prstGeom>
            <a:solidFill>
              <a:schemeClr val="tx2">
                <a:lumMod val="40000"/>
                <a:lumOff val="60000"/>
              </a:schemeClr>
            </a:solidFill>
            <a:ln w="28575" algn="ctr">
              <a:solidFill>
                <a:schemeClr val="tx2"/>
              </a:solidFill>
              <a:miter lim="800000"/>
              <a:headEnd/>
              <a:tailEnd/>
            </a:ln>
          </p:spPr>
          <p:txBody>
            <a:bodyPr/>
            <a:lstStyle/>
            <a:p>
              <a:endParaRPr lang="en-GB"/>
            </a:p>
          </p:txBody>
        </p:sp>
        <p:sp>
          <p:nvSpPr>
            <p:cNvPr id="17" name="AutoShape 22"/>
            <p:cNvSpPr>
              <a:spLocks noChangeArrowheads="1"/>
            </p:cNvSpPr>
            <p:nvPr/>
          </p:nvSpPr>
          <p:spPr bwMode="auto">
            <a:xfrm rot="16200000">
              <a:off x="5827720" y="500565"/>
              <a:ext cx="298271" cy="4423711"/>
            </a:xfrm>
            <a:prstGeom prst="triangle">
              <a:avLst>
                <a:gd name="adj" fmla="val 50000"/>
              </a:avLst>
            </a:prstGeom>
            <a:solidFill>
              <a:schemeClr val="tx2">
                <a:lumMod val="40000"/>
                <a:lumOff val="60000"/>
              </a:schemeClr>
            </a:solidFill>
            <a:ln w="28575" algn="ctr">
              <a:solidFill>
                <a:schemeClr val="tx2"/>
              </a:solidFill>
              <a:miter lim="800000"/>
              <a:headEnd/>
              <a:tailEnd/>
            </a:ln>
          </p:spPr>
          <p:txBody>
            <a:bodyPr/>
            <a:lstStyle/>
            <a:p>
              <a:endParaRPr lang="en-GB"/>
            </a:p>
          </p:txBody>
        </p:sp>
      </p:grpSp>
      <p:sp>
        <p:nvSpPr>
          <p:cNvPr id="2" name="Title 1"/>
          <p:cNvSpPr>
            <a:spLocks noGrp="1"/>
          </p:cNvSpPr>
          <p:nvPr>
            <p:ph type="title"/>
          </p:nvPr>
        </p:nvSpPr>
        <p:spPr/>
        <p:txBody>
          <a:bodyPr>
            <a:normAutofit fontScale="90000"/>
          </a:bodyPr>
          <a:lstStyle/>
          <a:p>
            <a:r>
              <a:rPr lang="en-US" dirty="0" err="1"/>
              <a:t>Fysioslogie</a:t>
            </a:r>
            <a:r>
              <a:rPr lang="en-US" dirty="0"/>
              <a:t> - </a:t>
            </a:r>
            <a:r>
              <a:rPr lang="en-US" dirty="0" err="1"/>
              <a:t>Symptomen</a:t>
            </a:r>
            <a:r>
              <a:rPr lang="en-US" dirty="0"/>
              <a:t> pre- </a:t>
            </a:r>
            <a:r>
              <a:rPr lang="en-US" dirty="0" err="1"/>
              <a:t>en</a:t>
            </a:r>
            <a:r>
              <a:rPr lang="en-US" dirty="0"/>
              <a:t> </a:t>
            </a:r>
            <a:r>
              <a:rPr lang="en-US" dirty="0" err="1"/>
              <a:t>postmenopauze</a:t>
            </a:r>
            <a:endParaRPr lang="en-US" dirty="0"/>
          </a:p>
        </p:txBody>
      </p:sp>
      <p:sp>
        <p:nvSpPr>
          <p:cNvPr id="21" name="Content Placeholder 20"/>
          <p:cNvSpPr>
            <a:spLocks noGrp="1"/>
          </p:cNvSpPr>
          <p:nvPr>
            <p:ph sz="quarter" idx="4294967295"/>
          </p:nvPr>
        </p:nvSpPr>
        <p:spPr>
          <a:xfrm>
            <a:off x="7478357" y="6402889"/>
            <a:ext cx="4648359" cy="503237"/>
          </a:xfrm>
        </p:spPr>
        <p:txBody>
          <a:bodyPr/>
          <a:lstStyle/>
          <a:p>
            <a:pPr marL="3175" indent="0">
              <a:buNone/>
            </a:pPr>
            <a:r>
              <a:rPr lang="en-GB" sz="1200" i="1" dirty="0" err="1">
                <a:solidFill>
                  <a:schemeClr val="bg2"/>
                </a:solidFill>
              </a:rPr>
              <a:t>Bron</a:t>
            </a:r>
            <a:r>
              <a:rPr lang="en-GB" sz="1200" i="1" dirty="0">
                <a:solidFill>
                  <a:schemeClr val="bg2"/>
                </a:solidFill>
              </a:rPr>
              <a:t>: Adapted from Bungay G et al. Br Med J 1980;281:181–3; </a:t>
            </a:r>
            <a:br>
              <a:rPr lang="en-GB" sz="1200" i="1" dirty="0">
                <a:solidFill>
                  <a:schemeClr val="bg2"/>
                </a:solidFill>
              </a:rPr>
            </a:br>
            <a:r>
              <a:rPr lang="en-GB" sz="1200" i="1" dirty="0" err="1">
                <a:solidFill>
                  <a:schemeClr val="bg2"/>
                </a:solidFill>
              </a:rPr>
              <a:t>Bron</a:t>
            </a:r>
            <a:r>
              <a:rPr lang="en-GB" sz="1200" i="1" dirty="0">
                <a:solidFill>
                  <a:schemeClr val="bg2"/>
                </a:solidFill>
              </a:rPr>
              <a:t> Van Keep PA et al. </a:t>
            </a:r>
            <a:r>
              <a:rPr lang="en-GB" sz="1200" i="1" dirty="0" err="1">
                <a:solidFill>
                  <a:schemeClr val="bg2"/>
                </a:solidFill>
              </a:rPr>
              <a:t>Maturitas</a:t>
            </a:r>
            <a:r>
              <a:rPr lang="en-GB" sz="1200" i="1" dirty="0">
                <a:solidFill>
                  <a:schemeClr val="bg2"/>
                </a:solidFill>
              </a:rPr>
              <a:t> 1990;12:163–70.</a:t>
            </a:r>
          </a:p>
          <a:p>
            <a:pPr marL="3175" indent="0">
              <a:buNone/>
            </a:pPr>
            <a:endParaRPr lang="en-GB" sz="900" dirty="0"/>
          </a:p>
        </p:txBody>
      </p:sp>
    </p:spTree>
    <p:extLst>
      <p:ext uri="{BB962C8B-B14F-4D97-AF65-F5344CB8AC3E}">
        <p14:creationId xmlns:p14="http://schemas.microsoft.com/office/powerpoint/2010/main" val="218367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title"/>
          </p:nvPr>
        </p:nvSpPr>
        <p:spPr/>
        <p:txBody>
          <a:bodyPr>
            <a:noAutofit/>
          </a:bodyPr>
          <a:lstStyle/>
          <a:p>
            <a:r>
              <a:rPr lang="en-US" sz="4000" dirty="0" err="1"/>
              <a:t>Prevalentie</a:t>
            </a:r>
            <a:r>
              <a:rPr lang="en-US" sz="4000" dirty="0"/>
              <a:t> - </a:t>
            </a:r>
            <a:r>
              <a:rPr lang="en-US" sz="4000" dirty="0" err="1"/>
              <a:t>Overgangsklachten</a:t>
            </a:r>
            <a:endParaRPr lang="en-US" sz="4000" dirty="0"/>
          </a:p>
        </p:txBody>
      </p:sp>
      <p:pic>
        <p:nvPicPr>
          <p:cNvPr id="23554" name="Picture 5"/>
          <p:cNvPicPr>
            <a:picLocks noChangeAspect="1" noChangeArrowheads="1"/>
          </p:cNvPicPr>
          <p:nvPr/>
        </p:nvPicPr>
        <p:blipFill>
          <a:blip r:embed="rId3"/>
          <a:srcRect/>
          <a:stretch>
            <a:fillRect/>
          </a:stretch>
        </p:blipFill>
        <p:spPr bwMode="auto">
          <a:xfrm>
            <a:off x="2351088" y="1844676"/>
            <a:ext cx="7200900" cy="4227513"/>
          </a:xfrm>
          <a:prstGeom prst="rect">
            <a:avLst/>
          </a:prstGeom>
          <a:noFill/>
          <a:ln w="9525">
            <a:noFill/>
            <a:miter lim="800000"/>
            <a:headEnd/>
            <a:tailEnd/>
          </a:ln>
        </p:spPr>
      </p:pic>
      <p:sp>
        <p:nvSpPr>
          <p:cNvPr id="23555" name="Rectangle 6"/>
          <p:cNvSpPr>
            <a:spLocks noChangeArrowheads="1"/>
          </p:cNvSpPr>
          <p:nvPr/>
        </p:nvSpPr>
        <p:spPr bwMode="auto">
          <a:xfrm>
            <a:off x="6317497" y="6396335"/>
            <a:ext cx="6131175" cy="461665"/>
          </a:xfrm>
          <a:prstGeom prst="rect">
            <a:avLst/>
          </a:prstGeom>
          <a:noFill/>
          <a:ln w="9525">
            <a:noFill/>
            <a:miter lim="800000"/>
            <a:headEnd/>
            <a:tailEnd/>
          </a:ln>
        </p:spPr>
        <p:txBody>
          <a:bodyPr wrap="square">
            <a:spAutoFit/>
          </a:bodyPr>
          <a:lstStyle/>
          <a:p>
            <a:r>
              <a:rPr lang="nl-NL" sz="1200" i="1" dirty="0">
                <a:solidFill>
                  <a:schemeClr val="bg2"/>
                </a:solidFill>
                <a:latin typeface="+mj-lt"/>
              </a:rPr>
              <a:t>Bron: V. Mijatovic, H. de Vries, J.W. van der Slikke: Overgangsklachten: evidence-based behandelopties anno 2011. Tijd voor nuancering; NTOG januari 2012</a:t>
            </a:r>
            <a:endParaRPr lang="en-US" sz="1200" i="1" dirty="0">
              <a:solidFill>
                <a:schemeClr val="bg2"/>
              </a:solidFill>
              <a:latin typeface="+mj-lt"/>
            </a:endParaRPr>
          </a:p>
        </p:txBody>
      </p:sp>
    </p:spTree>
    <p:extLst>
      <p:ext uri="{BB962C8B-B14F-4D97-AF65-F5344CB8AC3E}">
        <p14:creationId xmlns:p14="http://schemas.microsoft.com/office/powerpoint/2010/main" val="128232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Afweging risico’s bij HST</a:t>
            </a:r>
          </a:p>
        </p:txBody>
      </p:sp>
      <p:pic>
        <p:nvPicPr>
          <p:cNvPr id="3" name="Afbeelding 2"/>
          <p:cNvPicPr>
            <a:picLocks noChangeAspect="1"/>
          </p:cNvPicPr>
          <p:nvPr/>
        </p:nvPicPr>
        <p:blipFill>
          <a:blip r:embed="rId3"/>
          <a:stretch>
            <a:fillRect/>
          </a:stretch>
        </p:blipFill>
        <p:spPr>
          <a:xfrm>
            <a:off x="748968" y="2147887"/>
            <a:ext cx="10856816" cy="3403827"/>
          </a:xfrm>
          <a:prstGeom prst="rect">
            <a:avLst/>
          </a:prstGeom>
        </p:spPr>
      </p:pic>
      <p:sp>
        <p:nvSpPr>
          <p:cNvPr id="4" name="Tekstvak 3"/>
          <p:cNvSpPr txBox="1"/>
          <p:nvPr/>
        </p:nvSpPr>
        <p:spPr>
          <a:xfrm>
            <a:off x="10014857" y="6313715"/>
            <a:ext cx="3744686" cy="369332"/>
          </a:xfrm>
          <a:prstGeom prst="rect">
            <a:avLst/>
          </a:prstGeom>
          <a:noFill/>
        </p:spPr>
        <p:txBody>
          <a:bodyPr wrap="square" rtlCol="0">
            <a:spAutoFit/>
          </a:bodyPr>
          <a:lstStyle/>
          <a:p>
            <a:r>
              <a:rPr lang="nl-NL" dirty="0"/>
              <a:t>NICE Guideline</a:t>
            </a:r>
          </a:p>
        </p:txBody>
      </p:sp>
    </p:spTree>
    <p:extLst>
      <p:ext uri="{BB962C8B-B14F-4D97-AF65-F5344CB8AC3E}">
        <p14:creationId xmlns:p14="http://schemas.microsoft.com/office/powerpoint/2010/main" val="152201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Voorgeschiedenis</a:t>
            </a:r>
          </a:p>
        </p:txBody>
      </p:sp>
      <p:sp>
        <p:nvSpPr>
          <p:cNvPr id="3" name="Tijdelijke aanduiding voor inhoud 2"/>
          <p:cNvSpPr>
            <a:spLocks noGrp="1"/>
          </p:cNvSpPr>
          <p:nvPr>
            <p:ph idx="1"/>
          </p:nvPr>
        </p:nvSpPr>
        <p:spPr/>
        <p:txBody>
          <a:bodyPr/>
          <a:lstStyle/>
          <a:p>
            <a:endParaRPr lang="nl-NL" dirty="0"/>
          </a:p>
          <a:p>
            <a:pPr lvl="1"/>
            <a:r>
              <a:rPr lang="nl-NL" dirty="0"/>
              <a:t>Belaste voorgeschiedenis:</a:t>
            </a:r>
          </a:p>
          <a:p>
            <a:pPr lvl="2">
              <a:buFont typeface="Arial" panose="020B0604020202020204" pitchFamily="34" charset="0"/>
              <a:buChar char="•"/>
            </a:pPr>
            <a:r>
              <a:rPr lang="nl-NL" dirty="0"/>
              <a:t>CVA: starten &lt; 60 jaar en transdermaal</a:t>
            </a:r>
          </a:p>
          <a:p>
            <a:pPr lvl="2">
              <a:buFont typeface="Arial" panose="020B0604020202020204" pitchFamily="34" charset="0"/>
              <a:buChar char="•"/>
            </a:pPr>
            <a:r>
              <a:rPr lang="nl-NL" dirty="0"/>
              <a:t>Cardiovasculair: starten &lt; 60 </a:t>
            </a:r>
            <a:r>
              <a:rPr lang="nl-NL"/>
              <a:t>jaar </a:t>
            </a:r>
            <a:endParaRPr lang="nl-NL" dirty="0"/>
          </a:p>
          <a:p>
            <a:pPr lvl="2">
              <a:buFont typeface="Arial" panose="020B0604020202020204" pitchFamily="34" charset="0"/>
              <a:buChar char="•"/>
            </a:pPr>
            <a:r>
              <a:rPr lang="nl-NL" dirty="0"/>
              <a:t>Veneuze </a:t>
            </a:r>
            <a:r>
              <a:rPr lang="nl-NL" dirty="0" err="1"/>
              <a:t>trombo</a:t>
            </a:r>
            <a:r>
              <a:rPr lang="nl-NL" dirty="0"/>
              <a:t> embolie (VTE): voorkeur transdermaal</a:t>
            </a:r>
          </a:p>
          <a:p>
            <a:pPr lvl="2">
              <a:buFont typeface="Arial" panose="020B0604020202020204" pitchFamily="34" charset="0"/>
              <a:buChar char="•"/>
            </a:pPr>
            <a:r>
              <a:rPr lang="nl-NL" dirty="0"/>
              <a:t>Mamma carcinoom: kortdurend gebruik </a:t>
            </a:r>
          </a:p>
          <a:p>
            <a:pPr marL="34925" lvl="1" indent="0">
              <a:buNone/>
            </a:pPr>
            <a:endParaRPr lang="nl-NL" dirty="0"/>
          </a:p>
          <a:p>
            <a:pPr lvl="1"/>
            <a:r>
              <a:rPr lang="nl-NL" dirty="0"/>
              <a:t>Roken </a:t>
            </a:r>
            <a:r>
              <a:rPr lang="nl-NL" dirty="0">
                <a:sym typeface="Wingdings" panose="05000000000000000000" pitchFamily="2" charset="2"/>
              </a:rPr>
              <a:t> 2 jaar eerder menopauze</a:t>
            </a:r>
            <a:endParaRPr lang="nl-NL" dirty="0"/>
          </a:p>
          <a:p>
            <a:endParaRPr lang="nl-NL" dirty="0"/>
          </a:p>
          <a:p>
            <a:pPr lvl="1"/>
            <a:r>
              <a:rPr lang="nl-NL" dirty="0"/>
              <a:t>Vroegtijdige Menopauze</a:t>
            </a:r>
          </a:p>
        </p:txBody>
      </p:sp>
    </p:spTree>
    <p:extLst>
      <p:ext uri="{BB962C8B-B14F-4D97-AF65-F5344CB8AC3E}">
        <p14:creationId xmlns:p14="http://schemas.microsoft.com/office/powerpoint/2010/main" val="323282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58851" y="585540"/>
            <a:ext cx="9607549" cy="963613"/>
          </a:xfrm>
        </p:spPr>
        <p:txBody>
          <a:bodyPr>
            <a:normAutofit fontScale="90000"/>
          </a:bodyPr>
          <a:lstStyle/>
          <a:p>
            <a:r>
              <a:rPr lang="nl-NL" sz="4000" dirty="0"/>
              <a:t>Therapie – </a:t>
            </a:r>
            <a:br>
              <a:rPr lang="nl-NL" sz="4000" dirty="0"/>
            </a:br>
            <a:r>
              <a:rPr lang="nl-NL" sz="4000" dirty="0"/>
              <a:t>Vasomotorische klachten door overgang</a:t>
            </a:r>
          </a:p>
        </p:txBody>
      </p:sp>
      <p:sp>
        <p:nvSpPr>
          <p:cNvPr id="73731" name="Rectangle 3"/>
          <p:cNvSpPr>
            <a:spLocks noGrp="1" noChangeArrowheads="1"/>
          </p:cNvSpPr>
          <p:nvPr>
            <p:ph idx="1"/>
          </p:nvPr>
        </p:nvSpPr>
        <p:spPr>
          <a:xfrm>
            <a:off x="958851" y="1680412"/>
            <a:ext cx="8579296" cy="4525963"/>
          </a:xfrm>
        </p:spPr>
        <p:txBody>
          <a:bodyPr/>
          <a:lstStyle/>
          <a:p>
            <a:pPr eaLnBrk="1" hangingPunct="1">
              <a:buClr>
                <a:schemeClr val="tx1"/>
              </a:buClr>
              <a:buFontTx/>
              <a:buChar char="•"/>
            </a:pPr>
            <a:endParaRPr lang="nl-NL" sz="2800" dirty="0"/>
          </a:p>
          <a:p>
            <a:pPr lvl="1">
              <a:buSzPct val="100000"/>
              <a:buFont typeface="Arial" panose="020B0604020202020204" pitchFamily="34" charset="0"/>
              <a:buChar char="•"/>
            </a:pPr>
            <a:r>
              <a:rPr lang="nl-NL" sz="2800" dirty="0"/>
              <a:t>Voorlichting en </a:t>
            </a:r>
            <a:r>
              <a:rPr lang="nl-NL" sz="2800" dirty="0" err="1"/>
              <a:t>life-style</a:t>
            </a:r>
            <a:r>
              <a:rPr lang="nl-NL" sz="2800" dirty="0"/>
              <a:t> adviezen</a:t>
            </a:r>
          </a:p>
          <a:p>
            <a:pPr lvl="2">
              <a:buSzPct val="100000"/>
              <a:buFont typeface="Arial" panose="020B0604020202020204" pitchFamily="34" charset="0"/>
              <a:buChar char="•"/>
            </a:pPr>
            <a:r>
              <a:rPr lang="nl-NL" dirty="0"/>
              <a:t>Bewegen, afvallen, stoppen roken, calcium intake, vit D</a:t>
            </a:r>
          </a:p>
          <a:p>
            <a:pPr lvl="1">
              <a:buSzPct val="100000"/>
              <a:buFont typeface="Arial" panose="020B0604020202020204" pitchFamily="34" charset="0"/>
              <a:buChar char="•"/>
            </a:pPr>
            <a:endParaRPr lang="nl-NL" sz="2800" dirty="0"/>
          </a:p>
          <a:p>
            <a:pPr lvl="1">
              <a:buSzPct val="100000"/>
              <a:buFont typeface="Arial" panose="020B0604020202020204" pitchFamily="34" charset="0"/>
              <a:buChar char="•"/>
            </a:pPr>
            <a:r>
              <a:rPr lang="nl-NL" sz="2800" dirty="0"/>
              <a:t>Medicamenteus</a:t>
            </a:r>
          </a:p>
          <a:p>
            <a:pPr lvl="2">
              <a:buFont typeface="Georgia" panose="02040502050405020303" pitchFamily="18" charset="0"/>
              <a:buChar char="−"/>
            </a:pPr>
            <a:r>
              <a:rPr lang="nl-NL" dirty="0"/>
              <a:t>OAC: tot 52</a:t>
            </a:r>
            <a:r>
              <a:rPr lang="nl-NL" baseline="30000" dirty="0"/>
              <a:t>e</a:t>
            </a:r>
            <a:r>
              <a:rPr lang="nl-NL" dirty="0"/>
              <a:t> jaar 	</a:t>
            </a:r>
          </a:p>
          <a:p>
            <a:pPr lvl="2">
              <a:buFont typeface="Georgia" panose="02040502050405020303" pitchFamily="18" charset="0"/>
              <a:buChar char="−"/>
            </a:pPr>
            <a:r>
              <a:rPr lang="nl-NL" dirty="0"/>
              <a:t>HST </a:t>
            </a:r>
          </a:p>
          <a:p>
            <a:pPr lvl="2">
              <a:buFont typeface="Georgia" panose="02040502050405020303" pitchFamily="18" charset="0"/>
              <a:buChar char="−"/>
            </a:pPr>
            <a:r>
              <a:rPr lang="nl-NL" dirty="0"/>
              <a:t>Mirena IUD + estradiol</a:t>
            </a:r>
          </a:p>
          <a:p>
            <a:pPr lvl="2">
              <a:buFont typeface="Georgia" panose="02040502050405020303" pitchFamily="18" charset="0"/>
              <a:buChar char="−"/>
            </a:pPr>
            <a:r>
              <a:rPr lang="nl-NL" dirty="0"/>
              <a:t>Clonidine </a:t>
            </a:r>
          </a:p>
          <a:p>
            <a:pPr lvl="2">
              <a:buFont typeface="Arial" panose="020B0604020202020204" pitchFamily="34" charset="0"/>
              <a:buChar char="•"/>
            </a:pPr>
            <a:endParaRPr lang="nl-NL" dirty="0"/>
          </a:p>
          <a:p>
            <a:pPr lvl="1">
              <a:buSzPct val="100000"/>
              <a:buFont typeface="Arial" panose="020B0604020202020204" pitchFamily="34" charset="0"/>
              <a:buChar char="•"/>
            </a:pPr>
            <a:r>
              <a:rPr lang="nl-NL" sz="2800" dirty="0"/>
              <a:t>Geen bewezen effectiviteit vrij-verkrijgbare plantaardige preparaten</a:t>
            </a:r>
          </a:p>
        </p:txBody>
      </p:sp>
    </p:spTree>
    <p:extLst>
      <p:ext uri="{BB962C8B-B14F-4D97-AF65-F5344CB8AC3E}">
        <p14:creationId xmlns:p14="http://schemas.microsoft.com/office/powerpoint/2010/main" val="421135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 – Hormoontherapie</a:t>
            </a:r>
          </a:p>
        </p:txBody>
      </p:sp>
      <p:sp>
        <p:nvSpPr>
          <p:cNvPr id="3" name="Tijdelijke aanduiding voor inhoud 2"/>
          <p:cNvSpPr>
            <a:spLocks noGrp="1"/>
          </p:cNvSpPr>
          <p:nvPr>
            <p:ph idx="1"/>
          </p:nvPr>
        </p:nvSpPr>
        <p:spPr/>
        <p:txBody>
          <a:bodyPr/>
          <a:lstStyle/>
          <a:p>
            <a:pPr lvl="1">
              <a:buSzPct val="100000"/>
              <a:buFont typeface="Arial" panose="020B0604020202020204" pitchFamily="34" charset="0"/>
              <a:buChar char="•"/>
            </a:pPr>
            <a:endParaRPr lang="nl-NL" dirty="0"/>
          </a:p>
          <a:p>
            <a:pPr marL="34925" lvl="1" indent="0">
              <a:buSzPct val="100000"/>
              <a:buNone/>
            </a:pPr>
            <a:endParaRPr lang="nl-NL" dirty="0"/>
          </a:p>
          <a:p>
            <a:pPr marL="34925" lvl="1" indent="0">
              <a:buSzPct val="100000"/>
              <a:buNone/>
            </a:pPr>
            <a:endParaRPr lang="nl-NL" dirty="0"/>
          </a:p>
          <a:p>
            <a:pPr lvl="2">
              <a:buSzPct val="100000"/>
              <a:buFont typeface="Arial" panose="020B0604020202020204" pitchFamily="34" charset="0"/>
              <a:buChar char="•"/>
            </a:pPr>
            <a:endParaRPr lang="nl-NL" dirty="0"/>
          </a:p>
          <a:p>
            <a:pPr lvl="1">
              <a:buFont typeface="Arial" panose="020B0604020202020204" pitchFamily="34" charset="0"/>
              <a:buChar char="•"/>
            </a:pPr>
            <a:endParaRPr lang="nl-NL" dirty="0"/>
          </a:p>
          <a:p>
            <a:endParaRPr lang="nl-NL" dirty="0"/>
          </a:p>
        </p:txBody>
      </p:sp>
      <p:sp>
        <p:nvSpPr>
          <p:cNvPr id="5" name="Rechthoek 4"/>
          <p:cNvSpPr/>
          <p:nvPr/>
        </p:nvSpPr>
        <p:spPr bwMode="auto">
          <a:xfrm>
            <a:off x="798567" y="3450979"/>
            <a:ext cx="1725996"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Klachten </a:t>
            </a:r>
          </a:p>
        </p:txBody>
      </p:sp>
      <p:sp>
        <p:nvSpPr>
          <p:cNvPr id="6" name="Rechthoek 5"/>
          <p:cNvSpPr/>
          <p:nvPr/>
        </p:nvSpPr>
        <p:spPr bwMode="auto">
          <a:xfrm>
            <a:off x="3281340" y="4516486"/>
            <a:ext cx="1889750"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Zonder uterus </a:t>
            </a:r>
          </a:p>
        </p:txBody>
      </p:sp>
      <p:sp>
        <p:nvSpPr>
          <p:cNvPr id="7" name="Rechthoek 6"/>
          <p:cNvSpPr/>
          <p:nvPr/>
        </p:nvSpPr>
        <p:spPr bwMode="auto">
          <a:xfrm>
            <a:off x="3289851" y="2786016"/>
            <a:ext cx="1881239"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Met uterus </a:t>
            </a:r>
          </a:p>
        </p:txBody>
      </p:sp>
      <p:sp>
        <p:nvSpPr>
          <p:cNvPr id="8" name="Rechthoek 7"/>
          <p:cNvSpPr/>
          <p:nvPr/>
        </p:nvSpPr>
        <p:spPr bwMode="auto">
          <a:xfrm>
            <a:off x="5974124" y="2051982"/>
            <a:ext cx="2133783"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Perimenopauzaal</a:t>
            </a:r>
          </a:p>
        </p:txBody>
      </p:sp>
      <p:sp>
        <p:nvSpPr>
          <p:cNvPr id="9" name="Rechthoek 8"/>
          <p:cNvSpPr/>
          <p:nvPr/>
        </p:nvSpPr>
        <p:spPr bwMode="auto">
          <a:xfrm>
            <a:off x="5974124" y="3569871"/>
            <a:ext cx="2133783"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Postmenopauzaal</a:t>
            </a:r>
          </a:p>
        </p:txBody>
      </p:sp>
      <p:sp>
        <p:nvSpPr>
          <p:cNvPr id="10" name="Rechthoek 9"/>
          <p:cNvSpPr/>
          <p:nvPr/>
        </p:nvSpPr>
        <p:spPr bwMode="auto">
          <a:xfrm>
            <a:off x="9104374" y="1437126"/>
            <a:ext cx="2562109"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 Anticonceptiewens </a:t>
            </a:r>
          </a:p>
        </p:txBody>
      </p:sp>
      <p:sp>
        <p:nvSpPr>
          <p:cNvPr id="11" name="Rechthoek 10"/>
          <p:cNvSpPr/>
          <p:nvPr/>
        </p:nvSpPr>
        <p:spPr bwMode="auto">
          <a:xfrm>
            <a:off x="9104374" y="2905194"/>
            <a:ext cx="2562109" cy="614856"/>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chemeClr val="tx1"/>
                </a:solidFill>
                <a:effectLst/>
                <a:latin typeface="Georgia" charset="0"/>
                <a:ea typeface="ＭＳ Ｐゴシック" charset="0"/>
                <a:cs typeface="Arial" charset="0"/>
              </a:rPr>
              <a:t>- Anticonceptiewens </a:t>
            </a:r>
          </a:p>
        </p:txBody>
      </p:sp>
      <p:cxnSp>
        <p:nvCxnSpPr>
          <p:cNvPr id="13" name="Rechte verbindingslijn met pijl 12"/>
          <p:cNvCxnSpPr>
            <a:stCxn id="5" idx="3"/>
            <a:endCxn id="7" idx="1"/>
          </p:cNvCxnSpPr>
          <p:nvPr/>
        </p:nvCxnSpPr>
        <p:spPr bwMode="auto">
          <a:xfrm flipV="1">
            <a:off x="2524563" y="3093444"/>
            <a:ext cx="765288" cy="664963"/>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a:stCxn id="5" idx="3"/>
            <a:endCxn id="6" idx="1"/>
          </p:cNvCxnSpPr>
          <p:nvPr/>
        </p:nvCxnSpPr>
        <p:spPr bwMode="auto">
          <a:xfrm>
            <a:off x="2524563" y="3758407"/>
            <a:ext cx="756777" cy="1065507"/>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 name="Rechte verbindingslijn met pijl 19"/>
          <p:cNvCxnSpPr>
            <a:stCxn id="7" idx="3"/>
            <a:endCxn id="9" idx="1"/>
          </p:cNvCxnSpPr>
          <p:nvPr/>
        </p:nvCxnSpPr>
        <p:spPr bwMode="auto">
          <a:xfrm>
            <a:off x="5171090" y="3093444"/>
            <a:ext cx="803034" cy="783855"/>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 name="Rechte verbindingslijn met pijl 22"/>
          <p:cNvCxnSpPr>
            <a:stCxn id="7" idx="3"/>
            <a:endCxn id="8" idx="1"/>
          </p:cNvCxnSpPr>
          <p:nvPr/>
        </p:nvCxnSpPr>
        <p:spPr bwMode="auto">
          <a:xfrm flipV="1">
            <a:off x="5171090" y="2359410"/>
            <a:ext cx="803034" cy="734034"/>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 name="Rechte verbindingslijn met pijl 23"/>
          <p:cNvCxnSpPr>
            <a:stCxn id="8" idx="3"/>
            <a:endCxn id="11" idx="1"/>
          </p:cNvCxnSpPr>
          <p:nvPr/>
        </p:nvCxnSpPr>
        <p:spPr bwMode="auto">
          <a:xfrm>
            <a:off x="8107907" y="2359410"/>
            <a:ext cx="996467" cy="853212"/>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0" idx="1"/>
          </p:cNvCxnSpPr>
          <p:nvPr/>
        </p:nvCxnSpPr>
        <p:spPr bwMode="auto">
          <a:xfrm flipV="1">
            <a:off x="8107907" y="1744554"/>
            <a:ext cx="996467" cy="614856"/>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9" name="Tekstvak 68"/>
          <p:cNvSpPr txBox="1"/>
          <p:nvPr/>
        </p:nvSpPr>
        <p:spPr>
          <a:xfrm>
            <a:off x="2841571" y="1437480"/>
            <a:ext cx="2769288" cy="369332"/>
          </a:xfrm>
          <a:prstGeom prst="rect">
            <a:avLst/>
          </a:prstGeom>
          <a:solidFill>
            <a:schemeClr val="tx2">
              <a:lumMod val="40000"/>
              <a:lumOff val="60000"/>
            </a:schemeClr>
          </a:solidFill>
        </p:spPr>
        <p:txBody>
          <a:bodyPr wrap="square" rtlCol="0">
            <a:spAutoFit/>
          </a:bodyPr>
          <a:lstStyle/>
          <a:p>
            <a:pPr algn="ctr"/>
            <a:r>
              <a:rPr lang="nl-NL" dirty="0"/>
              <a:t>Combinatietherapie</a:t>
            </a:r>
          </a:p>
        </p:txBody>
      </p:sp>
      <p:cxnSp>
        <p:nvCxnSpPr>
          <p:cNvPr id="71" name="Rechte verbindingslijn met pijl 70"/>
          <p:cNvCxnSpPr>
            <a:stCxn id="7" idx="0"/>
            <a:endCxn id="69" idx="2"/>
          </p:cNvCxnSpPr>
          <p:nvPr/>
        </p:nvCxnSpPr>
        <p:spPr bwMode="auto">
          <a:xfrm flipH="1" flipV="1">
            <a:off x="4226215" y="1806812"/>
            <a:ext cx="4256" cy="979204"/>
          </a:xfrm>
          <a:prstGeom prst="straightConnector1">
            <a:avLst/>
          </a:prstGeom>
          <a:solidFill>
            <a:schemeClr val="accent2"/>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75" name="Tekstvak 74"/>
          <p:cNvSpPr txBox="1"/>
          <p:nvPr/>
        </p:nvSpPr>
        <p:spPr>
          <a:xfrm>
            <a:off x="2841571" y="6073442"/>
            <a:ext cx="2769288" cy="369332"/>
          </a:xfrm>
          <a:prstGeom prst="rect">
            <a:avLst/>
          </a:prstGeom>
          <a:solidFill>
            <a:schemeClr val="tx2">
              <a:lumMod val="40000"/>
              <a:lumOff val="60000"/>
            </a:schemeClr>
          </a:solidFill>
        </p:spPr>
        <p:txBody>
          <a:bodyPr wrap="square" rtlCol="0">
            <a:spAutoFit/>
          </a:bodyPr>
          <a:lstStyle/>
          <a:p>
            <a:pPr algn="ctr"/>
            <a:r>
              <a:rPr lang="nl-NL" dirty="0"/>
              <a:t>Monotherapie</a:t>
            </a:r>
          </a:p>
        </p:txBody>
      </p:sp>
      <p:cxnSp>
        <p:nvCxnSpPr>
          <p:cNvPr id="76" name="Rechte verbindingslijn met pijl 75"/>
          <p:cNvCxnSpPr>
            <a:stCxn id="6" idx="2"/>
            <a:endCxn id="75" idx="0"/>
          </p:cNvCxnSpPr>
          <p:nvPr/>
        </p:nvCxnSpPr>
        <p:spPr bwMode="auto">
          <a:xfrm>
            <a:off x="4226215" y="5131342"/>
            <a:ext cx="0" cy="942100"/>
          </a:xfrm>
          <a:prstGeom prst="straightConnector1">
            <a:avLst/>
          </a:prstGeom>
          <a:solidFill>
            <a:schemeClr val="accent2"/>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99261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 – Hormoontherapie</a:t>
            </a:r>
          </a:p>
        </p:txBody>
      </p:sp>
      <p:sp>
        <p:nvSpPr>
          <p:cNvPr id="3" name="Tijdelijke aanduiding voor inhoud 2"/>
          <p:cNvSpPr>
            <a:spLocks noGrp="1"/>
          </p:cNvSpPr>
          <p:nvPr>
            <p:ph idx="1"/>
          </p:nvPr>
        </p:nvSpPr>
        <p:spPr>
          <a:xfrm>
            <a:off x="958851" y="1268414"/>
            <a:ext cx="10968567" cy="5589586"/>
          </a:xfrm>
        </p:spPr>
        <p:txBody>
          <a:bodyPr/>
          <a:lstStyle/>
          <a:p>
            <a:pPr marL="34925" lvl="1" indent="0">
              <a:buNone/>
            </a:pPr>
            <a:r>
              <a:rPr lang="nl-NL" dirty="0"/>
              <a:t>Oestrogenen:</a:t>
            </a:r>
          </a:p>
          <a:p>
            <a:pPr lvl="1">
              <a:buFont typeface="Arial" panose="020B0604020202020204" pitchFamily="34" charset="0"/>
              <a:buChar char="•"/>
            </a:pPr>
            <a:r>
              <a:rPr lang="nl-NL" dirty="0"/>
              <a:t>Primair, humaan</a:t>
            </a:r>
          </a:p>
          <a:p>
            <a:pPr lvl="2">
              <a:buFont typeface="Georgia" panose="02040502050405020303" pitchFamily="18" charset="0"/>
              <a:buChar char="−"/>
            </a:pPr>
            <a:r>
              <a:rPr lang="nl-NL" dirty="0"/>
              <a:t>Estradiol, </a:t>
            </a:r>
            <a:r>
              <a:rPr lang="nl-NL" dirty="0" err="1"/>
              <a:t>estriol</a:t>
            </a:r>
            <a:r>
              <a:rPr lang="nl-NL" dirty="0"/>
              <a:t>, </a:t>
            </a:r>
            <a:r>
              <a:rPr lang="nl-NL" dirty="0" err="1"/>
              <a:t>estron</a:t>
            </a:r>
            <a:endParaRPr lang="nl-NL" dirty="0"/>
          </a:p>
          <a:p>
            <a:pPr lvl="1">
              <a:buFont typeface="Arial" panose="020B0604020202020204" pitchFamily="34" charset="0"/>
              <a:buChar char="•"/>
            </a:pPr>
            <a:endParaRPr lang="nl-NL" dirty="0"/>
          </a:p>
          <a:p>
            <a:pPr lvl="1">
              <a:buFont typeface="Arial" panose="020B0604020202020204" pitchFamily="34" charset="0"/>
              <a:buChar char="•"/>
            </a:pPr>
            <a:r>
              <a:rPr lang="nl-NL" dirty="0"/>
              <a:t>Geconjugeerd</a:t>
            </a:r>
          </a:p>
          <a:p>
            <a:pPr lvl="2">
              <a:buFont typeface="Arial" panose="020B0604020202020204" pitchFamily="34" charset="0"/>
              <a:buChar char="•"/>
            </a:pPr>
            <a:r>
              <a:rPr lang="nl-NL" dirty="0" err="1"/>
              <a:t>Icm</a:t>
            </a:r>
            <a:r>
              <a:rPr lang="nl-NL" dirty="0"/>
              <a:t> </a:t>
            </a:r>
            <a:r>
              <a:rPr lang="nl-NL" dirty="0" err="1"/>
              <a:t>bazedoxifeen</a:t>
            </a:r>
            <a:r>
              <a:rPr lang="nl-NL" dirty="0"/>
              <a:t> </a:t>
            </a:r>
            <a:r>
              <a:rPr lang="nl-NL" dirty="0">
                <a:sym typeface="Wingdings" panose="05000000000000000000" pitchFamily="2" charset="2"/>
              </a:rPr>
              <a:t> endometriumhyperplasie</a:t>
            </a:r>
            <a:endParaRPr lang="nl-NL" dirty="0"/>
          </a:p>
          <a:p>
            <a:pPr lvl="1">
              <a:buFont typeface="Arial" panose="020B0604020202020204" pitchFamily="34" charset="0"/>
              <a:buChar char="•"/>
            </a:pPr>
            <a:endParaRPr lang="nl-NL" dirty="0"/>
          </a:p>
          <a:p>
            <a:pPr lvl="1">
              <a:buFont typeface="Arial" panose="020B0604020202020204" pitchFamily="34" charset="0"/>
              <a:buChar char="•"/>
            </a:pPr>
            <a:r>
              <a:rPr lang="nl-NL" dirty="0"/>
              <a:t>Synthetisch</a:t>
            </a:r>
          </a:p>
          <a:p>
            <a:pPr lvl="2">
              <a:buFont typeface="Georgia" panose="02040502050405020303" pitchFamily="18" charset="0"/>
              <a:buChar char="−"/>
            </a:pPr>
            <a:r>
              <a:rPr lang="nl-NL" dirty="0"/>
              <a:t>Ethinylestradiol </a:t>
            </a:r>
          </a:p>
          <a:p>
            <a:pPr lvl="3">
              <a:buFont typeface="Georgia" panose="02040502050405020303" pitchFamily="18" charset="0"/>
              <a:buChar char="−"/>
            </a:pPr>
            <a:r>
              <a:rPr lang="nl-NL" dirty="0"/>
              <a:t>Anticonceptie (20x sterker dan estradiol)</a:t>
            </a:r>
          </a:p>
          <a:p>
            <a:pPr marL="34925" lvl="1" indent="0">
              <a:buNone/>
            </a:pPr>
            <a:endParaRPr lang="nl-NL" sz="2000" dirty="0"/>
          </a:p>
          <a:p>
            <a:pPr marL="34925" lvl="1" indent="0">
              <a:buNone/>
            </a:pPr>
            <a:endParaRPr lang="nl-NL" sz="2000" dirty="0"/>
          </a:p>
          <a:p>
            <a:pPr lvl="1">
              <a:buFont typeface="Arial" panose="020B0604020202020204" pitchFamily="34" charset="0"/>
              <a:buChar char="•"/>
            </a:pPr>
            <a:endParaRPr lang="nl-NL" dirty="0"/>
          </a:p>
          <a:p>
            <a:endParaRPr lang="nl-NL" dirty="0"/>
          </a:p>
        </p:txBody>
      </p:sp>
      <p:pic>
        <p:nvPicPr>
          <p:cNvPr id="7" name="Afbeelding 6" title="geconjugeerd oestrog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917" y="3007428"/>
            <a:ext cx="1890182" cy="989194"/>
          </a:xfrm>
          <a:prstGeom prst="rect">
            <a:avLst/>
          </a:prstGeom>
        </p:spPr>
      </p:pic>
      <p:sp>
        <p:nvSpPr>
          <p:cNvPr id="8" name="Tekstvak 7"/>
          <p:cNvSpPr txBox="1"/>
          <p:nvPr/>
        </p:nvSpPr>
        <p:spPr>
          <a:xfrm>
            <a:off x="8314830" y="4039720"/>
            <a:ext cx="1308538" cy="215444"/>
          </a:xfrm>
          <a:prstGeom prst="rect">
            <a:avLst/>
          </a:prstGeom>
          <a:noFill/>
        </p:spPr>
        <p:txBody>
          <a:bodyPr wrap="square" rtlCol="0">
            <a:spAutoFit/>
          </a:bodyPr>
          <a:lstStyle/>
          <a:p>
            <a:pPr algn="ctr"/>
            <a:r>
              <a:rPr lang="nl-NL" sz="800" dirty="0"/>
              <a:t>geconjugeerd oestrogeen</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749" y="1268414"/>
            <a:ext cx="1743512" cy="1062774"/>
          </a:xfrm>
          <a:prstGeom prst="rect">
            <a:avLst/>
          </a:prstGeom>
        </p:spPr>
      </p:pic>
      <p:sp>
        <p:nvSpPr>
          <p:cNvPr id="10" name="Tekstvak 9"/>
          <p:cNvSpPr txBox="1"/>
          <p:nvPr/>
        </p:nvSpPr>
        <p:spPr>
          <a:xfrm>
            <a:off x="5770379" y="2246887"/>
            <a:ext cx="1308538" cy="215444"/>
          </a:xfrm>
          <a:prstGeom prst="rect">
            <a:avLst/>
          </a:prstGeom>
          <a:noFill/>
        </p:spPr>
        <p:txBody>
          <a:bodyPr wrap="square" rtlCol="0">
            <a:spAutoFit/>
          </a:bodyPr>
          <a:lstStyle/>
          <a:p>
            <a:pPr algn="ctr"/>
            <a:r>
              <a:rPr lang="nl-NL" sz="800" dirty="0"/>
              <a:t>estradiol</a:t>
            </a:r>
          </a:p>
        </p:txBody>
      </p:sp>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836" y="1178032"/>
            <a:ext cx="2066591" cy="1338118"/>
          </a:xfrm>
          <a:prstGeom prst="rect">
            <a:avLst/>
          </a:prstGeom>
        </p:spPr>
      </p:pic>
      <p:sp>
        <p:nvSpPr>
          <p:cNvPr id="12" name="Tekstvak 11"/>
          <p:cNvSpPr txBox="1"/>
          <p:nvPr/>
        </p:nvSpPr>
        <p:spPr>
          <a:xfrm>
            <a:off x="8199535" y="2230184"/>
            <a:ext cx="1308538" cy="215444"/>
          </a:xfrm>
          <a:prstGeom prst="rect">
            <a:avLst/>
          </a:prstGeom>
          <a:noFill/>
        </p:spPr>
        <p:txBody>
          <a:bodyPr wrap="square" rtlCol="0">
            <a:spAutoFit/>
          </a:bodyPr>
          <a:lstStyle/>
          <a:p>
            <a:pPr algn="ctr"/>
            <a:r>
              <a:rPr lang="nl-NL" sz="800" dirty="0" err="1"/>
              <a:t>estriol</a:t>
            </a:r>
            <a:endParaRPr lang="nl-NL" sz="800" dirty="0"/>
          </a:p>
        </p:txBody>
      </p:sp>
      <p:pic>
        <p:nvPicPr>
          <p:cNvPr id="13" name="Afbeelding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3134" y="4650560"/>
            <a:ext cx="1839249" cy="1028622"/>
          </a:xfrm>
          <a:prstGeom prst="rect">
            <a:avLst/>
          </a:prstGeom>
        </p:spPr>
      </p:pic>
      <p:sp>
        <p:nvSpPr>
          <p:cNvPr id="14" name="Tekstvak 13"/>
          <p:cNvSpPr txBox="1"/>
          <p:nvPr/>
        </p:nvSpPr>
        <p:spPr>
          <a:xfrm>
            <a:off x="7503862" y="5612330"/>
            <a:ext cx="1308538" cy="215444"/>
          </a:xfrm>
          <a:prstGeom prst="rect">
            <a:avLst/>
          </a:prstGeom>
          <a:noFill/>
        </p:spPr>
        <p:txBody>
          <a:bodyPr wrap="square" rtlCol="0">
            <a:spAutoFit/>
          </a:bodyPr>
          <a:lstStyle/>
          <a:p>
            <a:pPr algn="ctr"/>
            <a:r>
              <a:rPr lang="nl-NL" sz="800" dirty="0"/>
              <a:t>ethinylestradiol</a:t>
            </a:r>
          </a:p>
        </p:txBody>
      </p:sp>
    </p:spTree>
    <p:extLst>
      <p:ext uri="{BB962C8B-B14F-4D97-AF65-F5344CB8AC3E}">
        <p14:creationId xmlns:p14="http://schemas.microsoft.com/office/powerpoint/2010/main" val="23311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 - Kinetiek</a:t>
            </a:r>
          </a:p>
        </p:txBody>
      </p:sp>
      <p:sp>
        <p:nvSpPr>
          <p:cNvPr id="3" name="Tijdelijke aanduiding voor inhoud 2"/>
          <p:cNvSpPr>
            <a:spLocks noGrp="1"/>
          </p:cNvSpPr>
          <p:nvPr>
            <p:ph idx="1"/>
          </p:nvPr>
        </p:nvSpPr>
        <p:spPr>
          <a:xfrm>
            <a:off x="958851" y="1277099"/>
            <a:ext cx="10968567" cy="5343401"/>
          </a:xfrm>
        </p:spPr>
        <p:txBody>
          <a:bodyPr/>
          <a:lstStyle/>
          <a:p>
            <a:endParaRPr lang="nl-NL" dirty="0"/>
          </a:p>
          <a:p>
            <a:r>
              <a:rPr lang="nl-NL" dirty="0"/>
              <a:t>A: goede absorptie, </a:t>
            </a:r>
          </a:p>
          <a:p>
            <a:r>
              <a:rPr lang="nl-NL" dirty="0"/>
              <a:t>behalve estradiol F= 3-6% </a:t>
            </a:r>
          </a:p>
          <a:p>
            <a:r>
              <a:rPr lang="nl-NL" dirty="0">
                <a:sym typeface="Wingdings" panose="05000000000000000000" pitchFamily="2" charset="2"/>
              </a:rPr>
              <a:t> transdermaal/vaginaal toedienen</a:t>
            </a:r>
            <a:endParaRPr lang="nl-NL" dirty="0"/>
          </a:p>
          <a:p>
            <a:endParaRPr lang="nl-NL" dirty="0"/>
          </a:p>
          <a:p>
            <a:r>
              <a:rPr lang="nl-NL" dirty="0"/>
              <a:t>D: bindt aan </a:t>
            </a:r>
            <a:r>
              <a:rPr lang="nl-NL" dirty="0" err="1"/>
              <a:t>albumin</a:t>
            </a:r>
            <a:r>
              <a:rPr lang="nl-NL" dirty="0"/>
              <a:t>,</a:t>
            </a:r>
          </a:p>
          <a:p>
            <a:r>
              <a:rPr lang="nl-NL" dirty="0" err="1"/>
              <a:t>estron</a:t>
            </a:r>
            <a:r>
              <a:rPr lang="nl-NL" dirty="0"/>
              <a:t> hoogste [plasma]</a:t>
            </a:r>
          </a:p>
          <a:p>
            <a:endParaRPr lang="nl-NL" dirty="0"/>
          </a:p>
          <a:p>
            <a:r>
              <a:rPr lang="nl-NL" dirty="0"/>
              <a:t>M: conjugatie in lever, </a:t>
            </a:r>
          </a:p>
          <a:p>
            <a:r>
              <a:rPr lang="nl-NL" dirty="0"/>
              <a:t>+ enterohepatische kringloop</a:t>
            </a:r>
          </a:p>
          <a:p>
            <a:endParaRPr lang="nl-NL" dirty="0"/>
          </a:p>
          <a:p>
            <a:r>
              <a:rPr lang="nl-NL" dirty="0"/>
              <a:t>E: urine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96" y="1861457"/>
            <a:ext cx="4567305" cy="3842657"/>
          </a:xfrm>
          <a:prstGeom prst="rect">
            <a:avLst/>
          </a:prstGeom>
        </p:spPr>
      </p:pic>
      <p:sp>
        <p:nvSpPr>
          <p:cNvPr id="5" name="Rectangle 6"/>
          <p:cNvSpPr>
            <a:spLocks noChangeArrowheads="1"/>
          </p:cNvSpPr>
          <p:nvPr/>
        </p:nvSpPr>
        <p:spPr bwMode="auto">
          <a:xfrm>
            <a:off x="7135645" y="6625715"/>
            <a:ext cx="6131175" cy="276999"/>
          </a:xfrm>
          <a:prstGeom prst="rect">
            <a:avLst/>
          </a:prstGeom>
          <a:noFill/>
          <a:ln w="9525">
            <a:noFill/>
            <a:miter lim="800000"/>
            <a:headEnd/>
            <a:tailEnd/>
          </a:ln>
        </p:spPr>
        <p:txBody>
          <a:bodyPr wrap="square">
            <a:spAutoFit/>
          </a:bodyPr>
          <a:lstStyle/>
          <a:p>
            <a:r>
              <a:rPr lang="nl-NL" sz="1200" i="1" dirty="0">
                <a:solidFill>
                  <a:schemeClr val="bg2"/>
                </a:solidFill>
                <a:latin typeface="+mj-lt"/>
              </a:rPr>
              <a:t>Bron: </a:t>
            </a:r>
            <a:r>
              <a:rPr lang="en-US" sz="1200" i="1" dirty="0">
                <a:solidFill>
                  <a:schemeClr val="bg2"/>
                </a:solidFill>
              </a:rPr>
              <a:t>Pharmaceutical Chemistry </a:t>
            </a:r>
            <a:r>
              <a:rPr lang="en-US" sz="1200" i="1" dirty="0">
                <a:solidFill>
                  <a:schemeClr val="bg2"/>
                </a:solidFill>
                <a:latin typeface="+mj-lt"/>
              </a:rPr>
              <a:t>Metabolism Of Estrogens.</a:t>
            </a:r>
            <a:r>
              <a:rPr lang="en-US" sz="1200" i="1" dirty="0">
                <a:solidFill>
                  <a:schemeClr val="bg2"/>
                </a:solidFill>
              </a:rPr>
              <a:t> </a:t>
            </a:r>
            <a:r>
              <a:rPr lang="en-US" sz="1200" i="1" dirty="0">
                <a:solidFill>
                  <a:schemeClr val="bg2"/>
                </a:solidFill>
                <a:latin typeface="+mj-lt"/>
              </a:rPr>
              <a:t>16-05-2017. </a:t>
            </a:r>
          </a:p>
        </p:txBody>
      </p:sp>
    </p:spTree>
    <p:extLst>
      <p:ext uri="{BB962C8B-B14F-4D97-AF65-F5344CB8AC3E}">
        <p14:creationId xmlns:p14="http://schemas.microsoft.com/office/powerpoint/2010/main" val="173215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nl-NL" sz="4000" dirty="0"/>
              <a:t>HST: toedieningsvormen</a:t>
            </a:r>
          </a:p>
        </p:txBody>
      </p:sp>
      <p:sp>
        <p:nvSpPr>
          <p:cNvPr id="90115" name="Rectangle 3"/>
          <p:cNvSpPr>
            <a:spLocks noGrp="1" noChangeArrowheads="1"/>
          </p:cNvSpPr>
          <p:nvPr>
            <p:ph idx="1"/>
          </p:nvPr>
        </p:nvSpPr>
        <p:spPr/>
        <p:txBody>
          <a:bodyPr>
            <a:normAutofit/>
          </a:bodyPr>
          <a:lstStyle/>
          <a:p>
            <a:pPr lvl="1">
              <a:buFontTx/>
              <a:buChar char="•"/>
            </a:pPr>
            <a:r>
              <a:rPr lang="nl-NL" dirty="0"/>
              <a:t>Oraal</a:t>
            </a:r>
          </a:p>
          <a:p>
            <a:pPr lvl="3">
              <a:buFont typeface="Calibri" panose="020F0502020204030204" pitchFamily="34" charset="0"/>
              <a:buChar char="-"/>
            </a:pPr>
            <a:r>
              <a:rPr lang="nl-NL" sz="2200" dirty="0"/>
              <a:t>oestrogenen</a:t>
            </a:r>
          </a:p>
          <a:p>
            <a:pPr lvl="3">
              <a:buFont typeface="Calibri" panose="020F0502020204030204" pitchFamily="34" charset="0"/>
              <a:buChar char="-"/>
            </a:pPr>
            <a:r>
              <a:rPr lang="nl-NL" sz="2200" dirty="0"/>
              <a:t>oestrogenen en progesteron: sequentieel of continu</a:t>
            </a:r>
          </a:p>
          <a:p>
            <a:pPr lvl="3">
              <a:buFont typeface="Calibri" panose="020F0502020204030204" pitchFamily="34" charset="0"/>
              <a:buChar char="-"/>
            </a:pPr>
            <a:r>
              <a:rPr lang="nl-NL" sz="2200" dirty="0"/>
              <a:t>tibolon</a:t>
            </a:r>
          </a:p>
          <a:p>
            <a:pPr lvl="1">
              <a:buFontTx/>
              <a:buChar char="•"/>
            </a:pPr>
            <a:endParaRPr lang="nl-NL" dirty="0"/>
          </a:p>
          <a:p>
            <a:pPr lvl="1">
              <a:buFontTx/>
              <a:buChar char="•"/>
            </a:pPr>
            <a:r>
              <a:rPr lang="nl-NL" dirty="0"/>
              <a:t>Transdermaal</a:t>
            </a:r>
          </a:p>
          <a:p>
            <a:pPr lvl="3">
              <a:buFont typeface="Calibri" panose="020F0502020204030204" pitchFamily="34" charset="0"/>
              <a:buChar char="-"/>
            </a:pPr>
            <a:r>
              <a:rPr lang="nl-NL" sz="2200" dirty="0"/>
              <a:t>Oestrogenen</a:t>
            </a:r>
          </a:p>
          <a:p>
            <a:pPr lvl="2" eaLnBrk="1" hangingPunct="1">
              <a:buClr>
                <a:schemeClr val="tx1"/>
              </a:buClr>
              <a:buFont typeface="Calibri" panose="020F0502020204030204" pitchFamily="34" charset="0"/>
              <a:buChar char="-"/>
            </a:pPr>
            <a:endParaRPr lang="nl-NL" sz="2600" dirty="0"/>
          </a:p>
          <a:p>
            <a:pPr lvl="1"/>
            <a:r>
              <a:rPr lang="nl-NL" dirty="0"/>
              <a:t>Overweging:</a:t>
            </a:r>
          </a:p>
          <a:p>
            <a:pPr lvl="2">
              <a:buFont typeface="Arial" panose="020B0604020202020204" pitchFamily="34" charset="0"/>
              <a:buChar char="•"/>
            </a:pPr>
            <a:r>
              <a:rPr lang="nl-NL" sz="1800" dirty="0"/>
              <a:t>Risicoprofiel</a:t>
            </a:r>
          </a:p>
          <a:p>
            <a:pPr lvl="2">
              <a:buFont typeface="Arial" panose="020B0604020202020204" pitchFamily="34" charset="0"/>
              <a:buChar char="•"/>
            </a:pPr>
            <a:r>
              <a:rPr lang="nl-NL" sz="1800" dirty="0"/>
              <a:t>Afwegen voor- en nadelen</a:t>
            </a:r>
          </a:p>
          <a:p>
            <a:pPr lvl="2">
              <a:buFont typeface="Arial" panose="020B0604020202020204" pitchFamily="34" charset="0"/>
              <a:buChar char="•"/>
            </a:pPr>
            <a:r>
              <a:rPr lang="nl-NL" sz="1800" dirty="0"/>
              <a:t>Monotherapie/Combi-therapie</a:t>
            </a:r>
          </a:p>
          <a:p>
            <a:pPr lvl="2" eaLnBrk="1" hangingPunct="1">
              <a:buClr>
                <a:schemeClr val="tx1"/>
              </a:buClr>
              <a:buFont typeface="Calibri" panose="020F0502020204030204" pitchFamily="34" charset="0"/>
              <a:buChar char="-"/>
            </a:pPr>
            <a:endParaRPr lang="nl-NL" sz="2200" dirty="0"/>
          </a:p>
          <a:p>
            <a:pPr lvl="2" eaLnBrk="1" hangingPunct="1">
              <a:buClr>
                <a:schemeClr val="tx1"/>
              </a:buClr>
              <a:buFont typeface="Arial" pitchFamily="34" charset="0"/>
              <a:buNone/>
            </a:pPr>
            <a:endParaRPr lang="nl-NL" sz="1600" dirty="0"/>
          </a:p>
          <a:p>
            <a:pPr eaLnBrk="1" hangingPunct="1">
              <a:buClr>
                <a:schemeClr val="tx1"/>
              </a:buClr>
              <a:buFont typeface="Arial" pitchFamily="34" charset="0"/>
              <a:buNone/>
            </a:pPr>
            <a:endParaRPr lang="nl-NL" sz="2800" dirty="0"/>
          </a:p>
        </p:txBody>
      </p:sp>
    </p:spTree>
    <p:extLst>
      <p:ext uri="{BB962C8B-B14F-4D97-AF65-F5344CB8AC3E}">
        <p14:creationId xmlns:p14="http://schemas.microsoft.com/office/powerpoint/2010/main" val="3526465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Oestrogenen</a:t>
            </a:r>
          </a:p>
        </p:txBody>
      </p:sp>
      <p:pic>
        <p:nvPicPr>
          <p:cNvPr id="4" name="Tijdelijke aanduiding voor inhoud 3"/>
          <p:cNvPicPr>
            <a:picLocks noGrp="1" noChangeAspect="1"/>
          </p:cNvPicPr>
          <p:nvPr>
            <p:ph idx="1"/>
          </p:nvPr>
        </p:nvPicPr>
        <p:blipFill>
          <a:blip r:embed="rId2"/>
          <a:stretch>
            <a:fillRect/>
          </a:stretch>
        </p:blipFill>
        <p:spPr>
          <a:xfrm>
            <a:off x="2002971" y="1116014"/>
            <a:ext cx="8059398" cy="5249213"/>
          </a:xfrm>
          <a:prstGeom prst="rect">
            <a:avLst/>
          </a:prstGeom>
        </p:spPr>
      </p:pic>
    </p:spTree>
    <p:extLst>
      <p:ext uri="{BB962C8B-B14F-4D97-AF65-F5344CB8AC3E}">
        <p14:creationId xmlns:p14="http://schemas.microsoft.com/office/powerpoint/2010/main" val="64925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Quizvraag 1</a:t>
            </a:r>
          </a:p>
        </p:txBody>
      </p:sp>
      <p:sp>
        <p:nvSpPr>
          <p:cNvPr id="3" name="Tijdelijke aanduiding voor inhoud 2"/>
          <p:cNvSpPr>
            <a:spLocks noGrp="1"/>
          </p:cNvSpPr>
          <p:nvPr>
            <p:ph idx="1"/>
          </p:nvPr>
        </p:nvSpPr>
        <p:spPr/>
        <p:txBody>
          <a:bodyPr/>
          <a:lstStyle/>
          <a:p>
            <a:pPr marL="34925" lvl="1" indent="0">
              <a:buNone/>
            </a:pPr>
            <a:r>
              <a:rPr lang="nl-NL" i="1" dirty="0"/>
              <a:t>Uit welke klier komt het FSH?</a:t>
            </a:r>
          </a:p>
          <a:p>
            <a:endParaRPr lang="nl-NL" dirty="0"/>
          </a:p>
          <a:p>
            <a:pPr marL="457200" indent="-457200">
              <a:buClr>
                <a:schemeClr val="tx2"/>
              </a:buClr>
              <a:buSzPct val="100000"/>
              <a:buFont typeface="+mj-lt"/>
              <a:buAutoNum type="alphaUcPeriod"/>
            </a:pPr>
            <a:r>
              <a:rPr lang="nl-NL" dirty="0"/>
              <a:t>Gonaden</a:t>
            </a:r>
          </a:p>
          <a:p>
            <a:pPr marL="457200" indent="-457200">
              <a:buClr>
                <a:schemeClr val="tx2"/>
              </a:buClr>
              <a:buSzPct val="100000"/>
              <a:buFont typeface="+mj-lt"/>
              <a:buAutoNum type="alphaUcPeriod"/>
            </a:pPr>
            <a:r>
              <a:rPr lang="nl-NL" dirty="0"/>
              <a:t>Hypofyse</a:t>
            </a:r>
          </a:p>
          <a:p>
            <a:pPr marL="457200" indent="-457200">
              <a:buClr>
                <a:schemeClr val="tx2"/>
              </a:buClr>
              <a:buSzPct val="100000"/>
              <a:buFont typeface="+mj-lt"/>
              <a:buAutoNum type="alphaUcPeriod"/>
            </a:pPr>
            <a:r>
              <a:rPr lang="nl-NL" dirty="0"/>
              <a:t>Ovaria</a:t>
            </a:r>
          </a:p>
          <a:p>
            <a:pPr marL="457200" indent="-457200">
              <a:buClr>
                <a:schemeClr val="tx2"/>
              </a:buClr>
              <a:buSzPct val="100000"/>
              <a:buFont typeface="+mj-lt"/>
              <a:buAutoNum type="alphaUcPeriod"/>
            </a:pPr>
            <a:r>
              <a:rPr lang="nl-NL" dirty="0"/>
              <a:t>Hypothalamus</a:t>
            </a:r>
          </a:p>
        </p:txBody>
      </p:sp>
    </p:spTree>
    <p:extLst>
      <p:ext uri="{BB962C8B-B14F-4D97-AF65-F5344CB8AC3E}">
        <p14:creationId xmlns:p14="http://schemas.microsoft.com/office/powerpoint/2010/main" val="414909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Medicatie</a:t>
            </a:r>
            <a:r>
              <a:rPr lang="en-US" dirty="0"/>
              <a:t> - </a:t>
            </a:r>
            <a:r>
              <a:rPr lang="en-US" dirty="0" err="1"/>
              <a:t>Beschikbare</a:t>
            </a:r>
            <a:r>
              <a:rPr lang="en-US" dirty="0"/>
              <a:t> </a:t>
            </a:r>
            <a:r>
              <a:rPr lang="en-US" dirty="0" err="1"/>
              <a:t>combi-preparaten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143395"/>
              </p:ext>
            </p:extLst>
          </p:nvPr>
        </p:nvGraphicFramePr>
        <p:xfrm>
          <a:off x="1045029" y="1232452"/>
          <a:ext cx="9666513" cy="4896522"/>
        </p:xfrm>
        <a:graphic>
          <a:graphicData uri="http://schemas.openxmlformats.org/drawingml/2006/table">
            <a:tbl>
              <a:tblPr firstRow="1" bandRow="1">
                <a:tableStyleId>{5C22544A-7EE6-4342-B048-85BDC9FD1C3A}</a:tableStyleId>
              </a:tblPr>
              <a:tblGrid>
                <a:gridCol w="1933302">
                  <a:extLst>
                    <a:ext uri="{9D8B030D-6E8A-4147-A177-3AD203B41FA5}">
                      <a16:colId xmlns:a16="http://schemas.microsoft.com/office/drawing/2014/main" val="20000"/>
                    </a:ext>
                  </a:extLst>
                </a:gridCol>
                <a:gridCol w="1588972">
                  <a:extLst>
                    <a:ext uri="{9D8B030D-6E8A-4147-A177-3AD203B41FA5}">
                      <a16:colId xmlns:a16="http://schemas.microsoft.com/office/drawing/2014/main" val="20001"/>
                    </a:ext>
                  </a:extLst>
                </a:gridCol>
                <a:gridCol w="2021755">
                  <a:extLst>
                    <a:ext uri="{9D8B030D-6E8A-4147-A177-3AD203B41FA5}">
                      <a16:colId xmlns:a16="http://schemas.microsoft.com/office/drawing/2014/main" val="20002"/>
                    </a:ext>
                  </a:extLst>
                </a:gridCol>
                <a:gridCol w="3001042">
                  <a:extLst>
                    <a:ext uri="{9D8B030D-6E8A-4147-A177-3AD203B41FA5}">
                      <a16:colId xmlns:a16="http://schemas.microsoft.com/office/drawing/2014/main" val="20003"/>
                    </a:ext>
                  </a:extLst>
                </a:gridCol>
                <a:gridCol w="1121442">
                  <a:extLst>
                    <a:ext uri="{9D8B030D-6E8A-4147-A177-3AD203B41FA5}">
                      <a16:colId xmlns:a16="http://schemas.microsoft.com/office/drawing/2014/main" val="20004"/>
                    </a:ext>
                  </a:extLst>
                </a:gridCol>
              </a:tblGrid>
              <a:tr h="578224">
                <a:tc>
                  <a:txBody>
                    <a:bodyPr/>
                    <a:lstStyle/>
                    <a:p>
                      <a:r>
                        <a:rPr lang="en-US" sz="2000" dirty="0" err="1"/>
                        <a:t>Naam</a:t>
                      </a:r>
                      <a:endParaRPr lang="en-US" sz="2000" dirty="0"/>
                    </a:p>
                  </a:txBody>
                  <a:tcPr/>
                </a:tc>
                <a:tc>
                  <a:txBody>
                    <a:bodyPr/>
                    <a:lstStyle/>
                    <a:p>
                      <a:r>
                        <a:rPr lang="en-US" sz="2000" dirty="0" err="1"/>
                        <a:t>Fabrikant</a:t>
                      </a:r>
                      <a:endParaRPr lang="en-US" sz="2000" dirty="0"/>
                    </a:p>
                  </a:txBody>
                  <a:tcPr/>
                </a:tc>
                <a:tc>
                  <a:txBody>
                    <a:bodyPr/>
                    <a:lstStyle/>
                    <a:p>
                      <a:r>
                        <a:rPr lang="en-US" sz="2000" dirty="0" err="1"/>
                        <a:t>Samenstelling</a:t>
                      </a:r>
                      <a:endParaRPr lang="en-US" sz="2000" dirty="0"/>
                    </a:p>
                  </a:txBody>
                  <a:tcPr/>
                </a:tc>
                <a:tc>
                  <a:txBody>
                    <a:bodyPr/>
                    <a:lstStyle/>
                    <a:p>
                      <a:r>
                        <a:rPr lang="en-US" sz="2000" dirty="0" err="1"/>
                        <a:t>Dosering</a:t>
                      </a:r>
                      <a:endParaRPr lang="en-US" sz="2000" dirty="0"/>
                    </a:p>
                  </a:txBody>
                  <a:tcPr/>
                </a:tc>
                <a:tc>
                  <a:txBody>
                    <a:bodyPr/>
                    <a:lstStyle/>
                    <a:p>
                      <a:r>
                        <a:rPr lang="en-US" sz="2000" dirty="0" err="1"/>
                        <a:t>Vorm</a:t>
                      </a:r>
                      <a:endParaRPr lang="en-US" sz="2000" dirty="0"/>
                    </a:p>
                  </a:txBody>
                  <a:tcPr/>
                </a:tc>
                <a:extLst>
                  <a:ext uri="{0D108BD9-81ED-4DB2-BD59-A6C34878D82A}">
                    <a16:rowId xmlns:a16="http://schemas.microsoft.com/office/drawing/2014/main" val="10000"/>
                  </a:ext>
                </a:extLst>
              </a:tr>
              <a:tr h="1000760">
                <a:tc>
                  <a:txBody>
                    <a:bodyPr/>
                    <a:lstStyle/>
                    <a:p>
                      <a:r>
                        <a:rPr lang="nl-NL" sz="1800" b="1" kern="1200" dirty="0">
                          <a:solidFill>
                            <a:schemeClr val="dk1"/>
                          </a:solidFill>
                          <a:effectLst/>
                          <a:latin typeface="+mn-lt"/>
                          <a:ea typeface="+mn-ea"/>
                          <a:cs typeface="+mn-cs"/>
                        </a:rPr>
                        <a:t>Activelle</a:t>
                      </a:r>
                      <a:endParaRPr lang="en-US" sz="1800" kern="1200" dirty="0">
                        <a:solidFill>
                          <a:schemeClr val="dk1"/>
                        </a:solidFill>
                        <a:effectLst/>
                        <a:latin typeface="+mn-lt"/>
                        <a:ea typeface="+mn-ea"/>
                        <a:cs typeface="+mn-cs"/>
                      </a:endParaRPr>
                    </a:p>
                    <a:p>
                      <a:r>
                        <a:rPr lang="nl-NL" sz="1800" b="1" kern="1200" dirty="0">
                          <a:solidFill>
                            <a:schemeClr val="dk1"/>
                          </a:solidFill>
                          <a:effectLst/>
                          <a:latin typeface="+mn-lt"/>
                          <a:ea typeface="+mn-ea"/>
                          <a:cs typeface="+mn-cs"/>
                        </a:rPr>
                        <a:t>Kliogest</a:t>
                      </a:r>
                      <a:endParaRPr lang="en-US" sz="1800" kern="1200" dirty="0">
                        <a:solidFill>
                          <a:schemeClr val="dk1"/>
                        </a:solidFill>
                        <a:effectLst/>
                        <a:latin typeface="+mn-lt"/>
                        <a:ea typeface="+mn-ea"/>
                        <a:cs typeface="+mn-cs"/>
                      </a:endParaRPr>
                    </a:p>
                    <a:p>
                      <a:r>
                        <a:rPr lang="nl-NL" sz="1800" b="1" kern="1200" dirty="0">
                          <a:solidFill>
                            <a:schemeClr val="dk1"/>
                          </a:solidFill>
                          <a:effectLst/>
                          <a:latin typeface="+mn-lt"/>
                          <a:ea typeface="+mn-ea"/>
                          <a:cs typeface="+mn-cs"/>
                        </a:rPr>
                        <a:t>Trisequens </a:t>
                      </a:r>
                      <a:endParaRPr lang="en-US" dirty="0"/>
                    </a:p>
                  </a:txBody>
                  <a:tcPr/>
                </a:tc>
                <a:tc>
                  <a:txBody>
                    <a:bodyPr/>
                    <a:lstStyle/>
                    <a:p>
                      <a:r>
                        <a:rPr lang="nl-NL" sz="1600" kern="1200" dirty="0">
                          <a:solidFill>
                            <a:schemeClr val="dk1"/>
                          </a:solidFill>
                          <a:effectLst/>
                          <a:latin typeface="+mn-lt"/>
                          <a:ea typeface="+mn-ea"/>
                          <a:cs typeface="+mn-cs"/>
                        </a:rPr>
                        <a:t>Novo Nordisk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kern="1200" dirty="0">
                          <a:solidFill>
                            <a:schemeClr val="dk1"/>
                          </a:solidFill>
                          <a:effectLst/>
                          <a:latin typeface="+mn-lt"/>
                          <a:ea typeface="+mn-ea"/>
                          <a:cs typeface="+mn-cs"/>
                        </a:rPr>
                        <a:t>17</a:t>
                      </a:r>
                      <a:r>
                        <a:rPr lang="pt-BR" sz="1600" kern="1200" dirty="0">
                          <a:solidFill>
                            <a:schemeClr val="dk1"/>
                          </a:solidFill>
                          <a:effectLst/>
                          <a:latin typeface="+mn-lt"/>
                          <a:ea typeface="+mn-ea"/>
                          <a:cs typeface="+mn-cs"/>
                        </a:rPr>
                        <a:t>β</a:t>
                      </a:r>
                      <a:r>
                        <a:rPr lang="nl-NL" sz="1600" kern="1200" dirty="0">
                          <a:solidFill>
                            <a:schemeClr val="dk1"/>
                          </a:solidFill>
                          <a:effectLst/>
                          <a:latin typeface="+mn-lt"/>
                          <a:ea typeface="+mn-ea"/>
                          <a:cs typeface="+mn-cs"/>
                        </a:rPr>
                        <a:t>-oestradiol  + norethisteron</a:t>
                      </a:r>
                      <a:endParaRPr lang="en-US" sz="1600" dirty="0"/>
                    </a:p>
                  </a:txBody>
                  <a:tcPr/>
                </a:tc>
                <a:tc>
                  <a:txBody>
                    <a:bodyPr/>
                    <a:lstStyle/>
                    <a:p>
                      <a:r>
                        <a:rPr lang="en-US" sz="1600" dirty="0"/>
                        <a:t>1mg E2/0,5mg NETA</a:t>
                      </a:r>
                    </a:p>
                    <a:p>
                      <a:r>
                        <a:rPr lang="en-US" sz="1600" dirty="0"/>
                        <a:t>2mg E2/1mg NETA</a:t>
                      </a:r>
                    </a:p>
                    <a:p>
                      <a:r>
                        <a:rPr lang="en-US" sz="1600" dirty="0"/>
                        <a:t>2mg E2/1mg E2/1mg NETA</a:t>
                      </a:r>
                    </a:p>
                  </a:txBody>
                  <a:tcPr/>
                </a:tc>
                <a:tc>
                  <a:txBody>
                    <a:bodyPr/>
                    <a:lstStyle/>
                    <a:p>
                      <a:r>
                        <a:rPr lang="en-US" sz="1600" dirty="0"/>
                        <a:t>Tablet</a:t>
                      </a:r>
                    </a:p>
                  </a:txBody>
                  <a:tcPr/>
                </a:tc>
                <a:extLst>
                  <a:ext uri="{0D108BD9-81ED-4DB2-BD59-A6C34878D82A}">
                    <a16:rowId xmlns:a16="http://schemas.microsoft.com/office/drawing/2014/main" val="10001"/>
                  </a:ext>
                </a:extLst>
              </a:tr>
              <a:tr h="707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1" kern="1200" dirty="0" err="1">
                          <a:solidFill>
                            <a:schemeClr val="dk1"/>
                          </a:solidFill>
                          <a:effectLst/>
                          <a:latin typeface="+mn-lt"/>
                          <a:ea typeface="+mn-ea"/>
                          <a:cs typeface="+mn-cs"/>
                        </a:rPr>
                        <a:t>Angeliq</a:t>
                      </a:r>
                      <a:r>
                        <a:rPr lang="nl-NL" sz="1800" b="1" kern="1200" dirty="0">
                          <a:solidFill>
                            <a:schemeClr val="dk1"/>
                          </a:solidFill>
                          <a:effectLst/>
                          <a:latin typeface="+mn-lt"/>
                          <a:ea typeface="+mn-ea"/>
                          <a:cs typeface="+mn-cs"/>
                        </a:rPr>
                        <a:t>*</a:t>
                      </a:r>
                      <a:endParaRPr lang="en-US" dirty="0"/>
                    </a:p>
                  </a:txBody>
                  <a:tcPr/>
                </a:tc>
                <a:tc>
                  <a:txBody>
                    <a:bodyPr/>
                    <a:lstStyle/>
                    <a:p>
                      <a:r>
                        <a:rPr lang="nl-NL" sz="1600" kern="1200" dirty="0">
                          <a:solidFill>
                            <a:schemeClr val="dk1"/>
                          </a:solidFill>
                          <a:effectLst/>
                          <a:latin typeface="+mn-lt"/>
                          <a:ea typeface="+mn-ea"/>
                          <a:cs typeface="+mn-cs"/>
                        </a:rPr>
                        <a:t>Bayer</a:t>
                      </a:r>
                      <a:endParaRPr lang="en-US" sz="1600" dirty="0"/>
                    </a:p>
                  </a:txBody>
                  <a:tcPr/>
                </a:tc>
                <a:tc>
                  <a:txBody>
                    <a:bodyPr/>
                    <a:lstStyle/>
                    <a:p>
                      <a:r>
                        <a:rPr lang="nl-NL" sz="1600" kern="1200" dirty="0">
                          <a:solidFill>
                            <a:schemeClr val="dk1"/>
                          </a:solidFill>
                          <a:effectLst/>
                          <a:latin typeface="+mn-lt"/>
                          <a:ea typeface="+mn-ea"/>
                          <a:cs typeface="+mn-cs"/>
                        </a:rPr>
                        <a:t>17</a:t>
                      </a:r>
                      <a:r>
                        <a:rPr lang="pt-BR" sz="1600" kern="1200" dirty="0">
                          <a:solidFill>
                            <a:schemeClr val="dk1"/>
                          </a:solidFill>
                          <a:effectLst/>
                          <a:latin typeface="+mn-lt"/>
                          <a:ea typeface="+mn-ea"/>
                          <a:cs typeface="+mn-cs"/>
                        </a:rPr>
                        <a:t>β</a:t>
                      </a:r>
                      <a:r>
                        <a:rPr lang="nl-NL" sz="1600" kern="1200" dirty="0">
                          <a:solidFill>
                            <a:schemeClr val="dk1"/>
                          </a:solidFill>
                          <a:effectLst/>
                          <a:latin typeface="+mn-lt"/>
                          <a:ea typeface="+mn-ea"/>
                          <a:cs typeface="+mn-cs"/>
                        </a:rPr>
                        <a:t>-oestradiol  + drospirenon</a:t>
                      </a:r>
                      <a:endParaRPr lang="en-US" sz="1600" dirty="0"/>
                    </a:p>
                  </a:txBody>
                  <a:tcPr/>
                </a:tc>
                <a:tc>
                  <a:txBody>
                    <a:bodyPr/>
                    <a:lstStyle/>
                    <a:p>
                      <a:r>
                        <a:rPr lang="en-US" sz="1600" dirty="0"/>
                        <a:t>1mg E2/2mg </a:t>
                      </a:r>
                      <a:r>
                        <a:rPr lang="en-US" sz="1600" dirty="0" err="1"/>
                        <a:t>Dr</a:t>
                      </a:r>
                      <a:endParaRPr lang="en-US" sz="1600" dirty="0"/>
                    </a:p>
                  </a:txBody>
                  <a:tcPr/>
                </a:tc>
                <a:tc>
                  <a:txBody>
                    <a:bodyPr/>
                    <a:lstStyle/>
                    <a:p>
                      <a:r>
                        <a:rPr lang="en-US" sz="1600" dirty="0"/>
                        <a:t>Tablet</a:t>
                      </a:r>
                    </a:p>
                  </a:txBody>
                  <a:tcPr/>
                </a:tc>
                <a:extLst>
                  <a:ext uri="{0D108BD9-81ED-4DB2-BD59-A6C34878D82A}">
                    <a16:rowId xmlns:a16="http://schemas.microsoft.com/office/drawing/2014/main" val="10002"/>
                  </a:ext>
                </a:extLst>
              </a:tr>
              <a:tr h="1210235">
                <a:tc>
                  <a:txBody>
                    <a:bodyPr/>
                    <a:lstStyle/>
                    <a:p>
                      <a:r>
                        <a:rPr lang="en-US" b="1" dirty="0" err="1"/>
                        <a:t>Femoston</a:t>
                      </a:r>
                      <a:r>
                        <a:rPr lang="en-US" b="1" dirty="0"/>
                        <a:t> </a:t>
                      </a:r>
                      <a:br>
                        <a:rPr lang="en-US" b="1" dirty="0"/>
                      </a:br>
                      <a:r>
                        <a:rPr lang="en-US" b="1" dirty="0"/>
                        <a:t>(4 </a:t>
                      </a:r>
                      <a:r>
                        <a:rPr lang="en-US" b="1" dirty="0" err="1"/>
                        <a:t>vormen</a:t>
                      </a:r>
                      <a:r>
                        <a:rPr lang="en-US" b="1" dirty="0"/>
                        <a:t>)</a:t>
                      </a:r>
                    </a:p>
                  </a:txBody>
                  <a:tcPr/>
                </a:tc>
                <a:tc>
                  <a:txBody>
                    <a:bodyPr/>
                    <a:lstStyle/>
                    <a:p>
                      <a:r>
                        <a:rPr lang="en-US" sz="1600" dirty="0"/>
                        <a:t>Abbott</a:t>
                      </a:r>
                    </a:p>
                  </a:txBody>
                  <a:tcPr/>
                </a:tc>
                <a:tc>
                  <a:txBody>
                    <a:bodyPr/>
                    <a:lstStyle/>
                    <a:p>
                      <a:r>
                        <a:rPr lang="nl-NL" sz="1600" kern="1200" dirty="0">
                          <a:solidFill>
                            <a:schemeClr val="dk1"/>
                          </a:solidFill>
                          <a:effectLst/>
                          <a:latin typeface="+mn-lt"/>
                          <a:ea typeface="+mn-ea"/>
                          <a:cs typeface="+mn-cs"/>
                        </a:rPr>
                        <a:t>17</a:t>
                      </a:r>
                      <a:r>
                        <a:rPr lang="pt-BR" sz="1600" kern="1200" dirty="0">
                          <a:solidFill>
                            <a:schemeClr val="dk1"/>
                          </a:solidFill>
                          <a:effectLst/>
                          <a:latin typeface="+mn-lt"/>
                          <a:ea typeface="+mn-ea"/>
                          <a:cs typeface="+mn-cs"/>
                        </a:rPr>
                        <a:t>β</a:t>
                      </a:r>
                      <a:r>
                        <a:rPr lang="nl-NL" sz="1600" kern="1200" dirty="0">
                          <a:solidFill>
                            <a:schemeClr val="dk1"/>
                          </a:solidFill>
                          <a:effectLst/>
                          <a:latin typeface="+mn-lt"/>
                          <a:ea typeface="+mn-ea"/>
                          <a:cs typeface="+mn-cs"/>
                        </a:rPr>
                        <a:t>-oestradiol  + dydrogesteron</a:t>
                      </a:r>
                      <a:endParaRPr lang="en-US" sz="1600" dirty="0"/>
                    </a:p>
                  </a:txBody>
                  <a:tcPr/>
                </a:tc>
                <a:tc>
                  <a:txBody>
                    <a:bodyPr/>
                    <a:lstStyle/>
                    <a:p>
                      <a:r>
                        <a:rPr lang="en-US" sz="1600" dirty="0"/>
                        <a:t>0,5mg E2/2,5mg </a:t>
                      </a:r>
                      <a:r>
                        <a:rPr lang="en-US" sz="1600" dirty="0" err="1"/>
                        <a:t>Dy</a:t>
                      </a:r>
                      <a:endParaRPr lang="en-US" sz="1600" dirty="0"/>
                    </a:p>
                    <a:p>
                      <a:r>
                        <a:rPr lang="en-US" sz="1600" dirty="0"/>
                        <a:t>1mg</a:t>
                      </a:r>
                      <a:r>
                        <a:rPr lang="en-US" sz="1600" baseline="0" dirty="0"/>
                        <a:t> E2/5 mg </a:t>
                      </a:r>
                      <a:r>
                        <a:rPr lang="en-US" sz="1600" baseline="0" dirty="0" err="1"/>
                        <a:t>Dy</a:t>
                      </a:r>
                      <a:endParaRPr lang="en-US" sz="1600" baseline="0" dirty="0"/>
                    </a:p>
                    <a:p>
                      <a:r>
                        <a:rPr lang="en-US" sz="1600" baseline="0" dirty="0"/>
                        <a:t>1mg E2/10 mg </a:t>
                      </a:r>
                      <a:r>
                        <a:rPr lang="en-US" sz="1600" baseline="0" dirty="0" err="1"/>
                        <a:t>Dy</a:t>
                      </a:r>
                      <a:endParaRPr lang="en-US" sz="1600" baseline="0" dirty="0"/>
                    </a:p>
                    <a:p>
                      <a:r>
                        <a:rPr lang="en-US" sz="1600" baseline="0" dirty="0"/>
                        <a:t>2mg E2/10 mg </a:t>
                      </a:r>
                      <a:r>
                        <a:rPr lang="en-US" sz="1600" baseline="0" dirty="0" err="1"/>
                        <a:t>Dy</a:t>
                      </a:r>
                      <a:endParaRPr lang="en-US" sz="1600" dirty="0"/>
                    </a:p>
                  </a:txBody>
                  <a:tcPr/>
                </a:tc>
                <a:tc>
                  <a:txBody>
                    <a:bodyPr/>
                    <a:lstStyle/>
                    <a:p>
                      <a:r>
                        <a:rPr lang="en-US" sz="1600" dirty="0"/>
                        <a:t>Tablet</a:t>
                      </a:r>
                    </a:p>
                  </a:txBody>
                  <a:tcPr/>
                </a:tc>
                <a:extLst>
                  <a:ext uri="{0D108BD9-81ED-4DB2-BD59-A6C34878D82A}">
                    <a16:rowId xmlns:a16="http://schemas.microsoft.com/office/drawing/2014/main" val="10003"/>
                  </a:ext>
                </a:extLst>
              </a:tr>
              <a:tr h="389965">
                <a:tc>
                  <a:txBody>
                    <a:bodyPr/>
                    <a:lstStyle/>
                    <a:p>
                      <a:r>
                        <a:rPr lang="en-US" b="1" dirty="0" err="1"/>
                        <a:t>Livial</a:t>
                      </a:r>
                      <a:r>
                        <a:rPr lang="en-US" b="1" dirty="0"/>
                        <a:t>*</a:t>
                      </a:r>
                    </a:p>
                  </a:txBody>
                  <a:tcPr/>
                </a:tc>
                <a:tc>
                  <a:txBody>
                    <a:bodyPr/>
                    <a:lstStyle/>
                    <a:p>
                      <a:r>
                        <a:rPr lang="en-US" sz="1600" dirty="0"/>
                        <a:t>MSD</a:t>
                      </a:r>
                    </a:p>
                  </a:txBody>
                  <a:tcPr/>
                </a:tc>
                <a:tc>
                  <a:txBody>
                    <a:bodyPr/>
                    <a:lstStyle/>
                    <a:p>
                      <a:r>
                        <a:rPr lang="en-US" sz="1600" dirty="0" err="1"/>
                        <a:t>tibolon</a:t>
                      </a:r>
                      <a:endParaRPr lang="en-US" sz="1600" dirty="0"/>
                    </a:p>
                  </a:txBody>
                  <a:tcPr/>
                </a:tc>
                <a:tc>
                  <a:txBody>
                    <a:bodyPr/>
                    <a:lstStyle/>
                    <a:p>
                      <a:r>
                        <a:rPr lang="en-US" sz="1600" dirty="0"/>
                        <a:t>2,5 mg</a:t>
                      </a:r>
                    </a:p>
                  </a:txBody>
                  <a:tcPr/>
                </a:tc>
                <a:tc>
                  <a:txBody>
                    <a:bodyPr/>
                    <a:lstStyle/>
                    <a:p>
                      <a:r>
                        <a:rPr lang="en-US" sz="1600" dirty="0"/>
                        <a:t>Tablet</a:t>
                      </a:r>
                    </a:p>
                  </a:txBody>
                  <a:tcPr/>
                </a:tc>
                <a:extLst>
                  <a:ext uri="{0D108BD9-81ED-4DB2-BD59-A6C34878D82A}">
                    <a16:rowId xmlns:a16="http://schemas.microsoft.com/office/drawing/2014/main" val="10004"/>
                  </a:ext>
                </a:extLst>
              </a:tr>
              <a:tr h="887506">
                <a:tc>
                  <a:txBody>
                    <a:bodyPr/>
                    <a:lstStyle/>
                    <a:p>
                      <a:r>
                        <a:rPr lang="nl-NL" sz="1800" b="1" kern="1200" dirty="0">
                          <a:solidFill>
                            <a:schemeClr val="dk1"/>
                          </a:solidFill>
                          <a:effectLst/>
                          <a:latin typeface="+mn-lt"/>
                          <a:ea typeface="+mn-ea"/>
                          <a:cs typeface="+mn-cs"/>
                        </a:rPr>
                        <a:t>Estradiol</a:t>
                      </a:r>
                      <a:endParaRPr lang="en-US" b="1" dirty="0"/>
                    </a:p>
                  </a:txBody>
                  <a:tcPr/>
                </a:tc>
                <a:tc>
                  <a:txBody>
                    <a:bodyPr/>
                    <a:lstStyle/>
                    <a:p>
                      <a:r>
                        <a:rPr lang="en-US" sz="1600" dirty="0" err="1"/>
                        <a:t>Diversen</a:t>
                      </a:r>
                      <a:endParaRPr lang="en-US" sz="1600" dirty="0"/>
                    </a:p>
                  </a:txBody>
                  <a:tcPr/>
                </a:tc>
                <a:tc>
                  <a:txBody>
                    <a:bodyPr/>
                    <a:lstStyle/>
                    <a:p>
                      <a:r>
                        <a:rPr lang="nl-NL" sz="1600" kern="1200" dirty="0">
                          <a:solidFill>
                            <a:schemeClr val="dk1"/>
                          </a:solidFill>
                          <a:effectLst/>
                          <a:latin typeface="+mn-lt"/>
                          <a:ea typeface="+mn-ea"/>
                          <a:cs typeface="+mn-cs"/>
                        </a:rPr>
                        <a:t>17</a:t>
                      </a:r>
                      <a:r>
                        <a:rPr lang="pt-BR" sz="1600" kern="1200" dirty="0">
                          <a:solidFill>
                            <a:schemeClr val="dk1"/>
                          </a:solidFill>
                          <a:effectLst/>
                          <a:latin typeface="+mn-lt"/>
                          <a:ea typeface="+mn-ea"/>
                          <a:cs typeface="+mn-cs"/>
                        </a:rPr>
                        <a:t>β</a:t>
                      </a:r>
                      <a:r>
                        <a:rPr lang="nl-NL" sz="1600" kern="1200" dirty="0">
                          <a:solidFill>
                            <a:schemeClr val="dk1"/>
                          </a:solidFill>
                          <a:effectLst/>
                          <a:latin typeface="+mn-lt"/>
                          <a:ea typeface="+mn-ea"/>
                          <a:cs typeface="+mn-cs"/>
                        </a:rPr>
                        <a:t>-oestradiol </a:t>
                      </a:r>
                      <a:endParaRPr lang="en-US" sz="1600" dirty="0"/>
                    </a:p>
                  </a:txBody>
                  <a:tcPr/>
                </a:tc>
                <a:tc>
                  <a:txBody>
                    <a:bodyPr/>
                    <a:lstStyle/>
                    <a:p>
                      <a:r>
                        <a:rPr lang="en-US" sz="1600" dirty="0"/>
                        <a:t>1mg E2</a:t>
                      </a:r>
                    </a:p>
                    <a:p>
                      <a:r>
                        <a:rPr lang="en-US" sz="1600" dirty="0"/>
                        <a:t>2mg</a:t>
                      </a:r>
                      <a:r>
                        <a:rPr lang="en-US" sz="1600" baseline="0" dirty="0"/>
                        <a:t> E2</a:t>
                      </a:r>
                    </a:p>
                    <a:p>
                      <a:r>
                        <a:rPr lang="en-US" sz="1600" baseline="0" dirty="0"/>
                        <a:t>50-75-100</a:t>
                      </a:r>
                      <a:r>
                        <a:rPr lang="en-US" sz="1600" baseline="0" dirty="0">
                          <a:sym typeface="Symbol"/>
                        </a:rPr>
                        <a:t>g E2/24h</a:t>
                      </a:r>
                      <a:endParaRPr lang="en-US" sz="1600" dirty="0"/>
                    </a:p>
                  </a:txBody>
                  <a:tcPr/>
                </a:tc>
                <a:tc>
                  <a:txBody>
                    <a:bodyPr/>
                    <a:lstStyle/>
                    <a:p>
                      <a:r>
                        <a:rPr lang="en-US" sz="1600" dirty="0"/>
                        <a:t>Tablet/</a:t>
                      </a:r>
                      <a:br>
                        <a:rPr lang="en-US" sz="1600" dirty="0"/>
                      </a:br>
                      <a:r>
                        <a:rPr lang="en-US" sz="1600" dirty="0" err="1"/>
                        <a:t>pleister</a:t>
                      </a:r>
                      <a:endParaRPr lang="en-US" sz="1600"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045029" y="6128974"/>
            <a:ext cx="9666514" cy="276999"/>
          </a:xfrm>
          <a:prstGeom prst="rect">
            <a:avLst/>
          </a:prstGeom>
          <a:noFill/>
        </p:spPr>
        <p:txBody>
          <a:bodyPr wrap="square" rtlCol="0">
            <a:spAutoFit/>
          </a:bodyPr>
          <a:lstStyle/>
          <a:p>
            <a:r>
              <a:rPr lang="nl-BE" sz="1200" dirty="0"/>
              <a:t>*</a:t>
            </a:r>
            <a:r>
              <a:rPr lang="nl-NL" sz="1200" dirty="0"/>
              <a:t>Door het NHG wordt geadviseerd zowel </a:t>
            </a:r>
            <a:r>
              <a:rPr lang="nl-NL" sz="1200" dirty="0" err="1"/>
              <a:t>drospirenon</a:t>
            </a:r>
            <a:r>
              <a:rPr lang="nl-NL" sz="1200" dirty="0"/>
              <a:t> als </a:t>
            </a:r>
            <a:r>
              <a:rPr lang="nl-NL" sz="1200" dirty="0" err="1"/>
              <a:t>tibolon</a:t>
            </a:r>
            <a:r>
              <a:rPr lang="nl-NL" sz="1200" dirty="0"/>
              <a:t> niet meer voor te schrijven (NHG standaard Overgang, en noot 34 en 37) </a:t>
            </a:r>
            <a:endParaRPr lang="en-US" sz="1200" dirty="0"/>
          </a:p>
        </p:txBody>
      </p:sp>
    </p:spTree>
    <p:extLst>
      <p:ext uri="{BB962C8B-B14F-4D97-AF65-F5344CB8AC3E}">
        <p14:creationId xmlns:p14="http://schemas.microsoft.com/office/powerpoint/2010/main" val="300392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 – Hormoontherapie </a:t>
            </a:r>
            <a:r>
              <a:rPr lang="nl-NL" dirty="0" err="1"/>
              <a:t>Tergooi</a:t>
            </a:r>
            <a:endParaRPr lang="nl-NL" dirty="0"/>
          </a:p>
        </p:txBody>
      </p:sp>
      <p:sp>
        <p:nvSpPr>
          <p:cNvPr id="3" name="Tijdelijke aanduiding voor inhoud 2"/>
          <p:cNvSpPr>
            <a:spLocks noGrp="1"/>
          </p:cNvSpPr>
          <p:nvPr>
            <p:ph idx="1"/>
          </p:nvPr>
        </p:nvSpPr>
        <p:spPr/>
        <p:txBody>
          <a:bodyPr/>
          <a:lstStyle/>
          <a:p>
            <a:pPr lvl="2">
              <a:buFont typeface="Arial" panose="020B0604020202020204" pitchFamily="34" charset="0"/>
              <a:buChar char="•"/>
            </a:pPr>
            <a:endParaRPr lang="nl-NL" dirty="0"/>
          </a:p>
          <a:p>
            <a:pPr lvl="1">
              <a:buFont typeface="Arial" panose="020B0604020202020204" pitchFamily="34" charset="0"/>
              <a:buChar char="•"/>
            </a:pPr>
            <a:r>
              <a:rPr lang="nl-NL" dirty="0"/>
              <a:t>Alleen bij vasomotorische klachten</a:t>
            </a:r>
          </a:p>
          <a:p>
            <a:pPr lvl="1">
              <a:buFont typeface="Arial" panose="020B0604020202020204" pitchFamily="34" charset="0"/>
              <a:buChar char="•"/>
            </a:pPr>
            <a:r>
              <a:rPr lang="nl-NL" dirty="0"/>
              <a:t>Zo laag mogelijke dosis</a:t>
            </a:r>
          </a:p>
          <a:p>
            <a:endParaRPr lang="nl-NL" dirty="0"/>
          </a:p>
          <a:p>
            <a:pPr marL="457200" indent="-457200">
              <a:buClr>
                <a:schemeClr val="tx2"/>
              </a:buClr>
              <a:buSzPct val="100000"/>
              <a:buFont typeface="+mj-lt"/>
              <a:buAutoNum type="arabicPeriod"/>
            </a:pPr>
            <a:r>
              <a:rPr lang="nl-NL" dirty="0" err="1"/>
              <a:t>Femoston</a:t>
            </a:r>
            <a:r>
              <a:rPr lang="nl-NL" dirty="0"/>
              <a:t> </a:t>
            </a:r>
            <a:r>
              <a:rPr lang="nl-NL" dirty="0">
                <a:sym typeface="Wingdings" panose="05000000000000000000" pitchFamily="2" charset="2"/>
              </a:rPr>
              <a:t> veiligst bij VTE</a:t>
            </a:r>
            <a:endParaRPr lang="nl-NL" dirty="0"/>
          </a:p>
          <a:p>
            <a:pPr marL="457200" indent="-457200">
              <a:buClr>
                <a:schemeClr val="tx2"/>
              </a:buClr>
              <a:buSzPct val="100000"/>
              <a:buFont typeface="+mj-lt"/>
              <a:buAutoNum type="arabicPeriod"/>
            </a:pPr>
            <a:r>
              <a:rPr lang="nl-NL" dirty="0"/>
              <a:t>Oestrogeen pleister </a:t>
            </a:r>
            <a:r>
              <a:rPr lang="nl-NL" dirty="0">
                <a:sym typeface="Wingdings" panose="05000000000000000000" pitchFamily="2" charset="2"/>
              </a:rPr>
              <a:t> best PKPD en veiligst als alleen oestrogeen</a:t>
            </a:r>
            <a:endParaRPr lang="nl-NL" dirty="0"/>
          </a:p>
          <a:p>
            <a:pPr marL="457200" indent="-457200">
              <a:buClr>
                <a:schemeClr val="tx2"/>
              </a:buClr>
              <a:buSzPct val="100000"/>
              <a:buFont typeface="+mj-lt"/>
              <a:buAutoNum type="arabicPeriod"/>
            </a:pPr>
            <a:r>
              <a:rPr lang="nl-NL" dirty="0"/>
              <a:t>Spiraal </a:t>
            </a:r>
            <a:r>
              <a:rPr lang="nl-NL" dirty="0">
                <a:sym typeface="Wingdings" panose="05000000000000000000" pitchFamily="2" charset="2"/>
              </a:rPr>
              <a:t> aanvullend op oestrogeen om baarmoederslijmvlies dun te houden</a:t>
            </a:r>
            <a:endParaRPr lang="nl-NL" dirty="0"/>
          </a:p>
          <a:p>
            <a:endParaRPr lang="nl-NL" dirty="0"/>
          </a:p>
          <a:p>
            <a:pPr lvl="1"/>
            <a:r>
              <a:rPr lang="nl-NL" dirty="0"/>
              <a:t>De anticonceptiepil </a:t>
            </a:r>
            <a:r>
              <a:rPr lang="nl-NL" dirty="0">
                <a:sym typeface="Wingdings" panose="05000000000000000000" pitchFamily="2" charset="2"/>
              </a:rPr>
              <a:t> beter stoppen</a:t>
            </a:r>
            <a:endParaRPr lang="nl-NL" dirty="0"/>
          </a:p>
        </p:txBody>
      </p:sp>
    </p:spTree>
    <p:extLst>
      <p:ext uri="{BB962C8B-B14F-4D97-AF65-F5344CB8AC3E}">
        <p14:creationId xmlns:p14="http://schemas.microsoft.com/office/powerpoint/2010/main" val="217839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Menopauze - </a:t>
            </a:r>
            <a:r>
              <a:rPr lang="nl-NL" dirty="0" err="1"/>
              <a:t>Tergooi</a:t>
            </a:r>
            <a:endParaRPr lang="nl-NL" dirty="0"/>
          </a:p>
        </p:txBody>
      </p:sp>
      <p:sp>
        <p:nvSpPr>
          <p:cNvPr id="3" name="Tijdelijke aanduiding voor inhoud 2"/>
          <p:cNvSpPr>
            <a:spLocks noGrp="1"/>
          </p:cNvSpPr>
          <p:nvPr>
            <p:ph idx="1"/>
          </p:nvPr>
        </p:nvSpPr>
        <p:spPr/>
        <p:txBody>
          <a:bodyPr/>
          <a:lstStyle/>
          <a:p>
            <a:pPr marL="34925" lvl="1" indent="0">
              <a:buSzPct val="100000"/>
              <a:buNone/>
            </a:pPr>
            <a:endParaRPr lang="nl-NL" dirty="0"/>
          </a:p>
          <a:p>
            <a:pPr lvl="1">
              <a:buSzPct val="100000"/>
              <a:buFont typeface="Georgia" panose="02040502050405020303" pitchFamily="18" charset="0"/>
              <a:buChar char="•"/>
            </a:pPr>
            <a:r>
              <a:rPr lang="nl-NL" dirty="0"/>
              <a:t>Menopauze poli</a:t>
            </a:r>
          </a:p>
          <a:p>
            <a:pPr lvl="1">
              <a:buSzPct val="100000"/>
              <a:buFont typeface="Georgia" panose="02040502050405020303" pitchFamily="18" charset="0"/>
              <a:buChar char="•"/>
            </a:pPr>
            <a:endParaRPr lang="nl-NL" dirty="0"/>
          </a:p>
          <a:p>
            <a:pPr lvl="1">
              <a:buSzPct val="100000"/>
              <a:buFont typeface="Georgia" panose="02040502050405020303" pitchFamily="18" charset="0"/>
              <a:buChar char="•"/>
            </a:pPr>
            <a:r>
              <a:rPr lang="nl-NL" dirty="0"/>
              <a:t>Bevoegdheden voorschrijven: </a:t>
            </a:r>
          </a:p>
          <a:p>
            <a:pPr lvl="2">
              <a:buSzPct val="100000"/>
              <a:buFont typeface="Georgia" panose="02040502050405020303" pitchFamily="18" charset="0"/>
              <a:buChar char="•"/>
            </a:pPr>
            <a:r>
              <a:rPr lang="nl-NL" dirty="0"/>
              <a:t>Nurse practitioner</a:t>
            </a:r>
          </a:p>
          <a:p>
            <a:pPr lvl="2">
              <a:buSzPct val="100000"/>
              <a:buFont typeface="Georgia" panose="02040502050405020303" pitchFamily="18" charset="0"/>
              <a:buChar char="•"/>
            </a:pPr>
            <a:r>
              <a:rPr lang="nl-NL" dirty="0"/>
              <a:t>Verpleegkundig specialist (menopauze VP </a:t>
            </a:r>
            <a:r>
              <a:rPr lang="nl-NL" dirty="0" err="1"/>
              <a:t>io</a:t>
            </a:r>
            <a:r>
              <a:rPr lang="nl-NL" dirty="0"/>
              <a:t>)</a:t>
            </a:r>
          </a:p>
          <a:p>
            <a:pPr lvl="2">
              <a:buSzPct val="100000"/>
              <a:buFont typeface="Georgia" panose="02040502050405020303" pitchFamily="18" charset="0"/>
              <a:buChar char="•"/>
            </a:pPr>
            <a:r>
              <a:rPr lang="nl-NL" dirty="0"/>
              <a:t>Arts-assistent</a:t>
            </a:r>
          </a:p>
          <a:p>
            <a:pPr lvl="2">
              <a:buSzPct val="100000"/>
              <a:buFont typeface="Georgia" panose="02040502050405020303" pitchFamily="18" charset="0"/>
              <a:buChar char="•"/>
            </a:pPr>
            <a:r>
              <a:rPr lang="nl-NL" dirty="0"/>
              <a:t>Specialist</a:t>
            </a:r>
          </a:p>
        </p:txBody>
      </p:sp>
    </p:spTree>
    <p:extLst>
      <p:ext uri="{BB962C8B-B14F-4D97-AF65-F5344CB8AC3E}">
        <p14:creationId xmlns:p14="http://schemas.microsoft.com/office/powerpoint/2010/main" val="392126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Take home </a:t>
            </a:r>
            <a:r>
              <a:rPr lang="nl-NL" dirty="0" err="1"/>
              <a:t>message</a:t>
            </a:r>
            <a:endParaRPr lang="nl-NL" dirty="0"/>
          </a:p>
        </p:txBody>
      </p:sp>
      <p:sp>
        <p:nvSpPr>
          <p:cNvPr id="3" name="Tijdelijke aanduiding voor inhoud 2"/>
          <p:cNvSpPr>
            <a:spLocks noGrp="1"/>
          </p:cNvSpPr>
          <p:nvPr>
            <p:ph idx="1"/>
          </p:nvPr>
        </p:nvSpPr>
        <p:spPr>
          <a:xfrm>
            <a:off x="958851" y="1769156"/>
            <a:ext cx="10968567" cy="4979987"/>
          </a:xfrm>
        </p:spPr>
        <p:txBody>
          <a:bodyPr/>
          <a:lstStyle/>
          <a:p>
            <a:pPr lvl="1"/>
            <a:r>
              <a:rPr lang="nl-NL" dirty="0"/>
              <a:t>In Nederland  is er sprake van </a:t>
            </a:r>
            <a:r>
              <a:rPr lang="nl-NL" dirty="0" err="1"/>
              <a:t>onderbehandeling</a:t>
            </a:r>
            <a:r>
              <a:rPr lang="nl-NL" dirty="0"/>
              <a:t> bij </a:t>
            </a:r>
            <a:r>
              <a:rPr lang="nl-NL" dirty="0" err="1"/>
              <a:t>menopauzale</a:t>
            </a:r>
            <a:r>
              <a:rPr lang="nl-NL" dirty="0"/>
              <a:t> klachten</a:t>
            </a:r>
          </a:p>
          <a:p>
            <a:endParaRPr lang="nl-NL" dirty="0"/>
          </a:p>
          <a:p>
            <a:pPr lvl="1"/>
            <a:r>
              <a:rPr lang="nl-NL" dirty="0"/>
              <a:t>Risico’s bespreken en counseling toepassen</a:t>
            </a:r>
          </a:p>
          <a:p>
            <a:endParaRPr lang="nl-NL" dirty="0"/>
          </a:p>
          <a:p>
            <a:pPr lvl="1"/>
            <a:r>
              <a:rPr lang="nl-NL" dirty="0"/>
              <a:t>Met/zonder uterus andere behandeling</a:t>
            </a:r>
          </a:p>
          <a:p>
            <a:endParaRPr lang="nl-NL" dirty="0"/>
          </a:p>
          <a:p>
            <a:pPr lvl="1"/>
            <a:r>
              <a:rPr lang="nl-NL" dirty="0"/>
              <a:t>Transdermale therapie vanwege first pass effect meer voorschrijven</a:t>
            </a:r>
          </a:p>
          <a:p>
            <a:endParaRPr lang="nl-NL" dirty="0"/>
          </a:p>
          <a:p>
            <a:pPr lvl="1"/>
            <a:r>
              <a:rPr lang="nl-NL" dirty="0"/>
              <a:t>Menopauze poli </a:t>
            </a:r>
            <a:r>
              <a:rPr lang="nl-NL" dirty="0" err="1"/>
              <a:t>Tergooi</a:t>
            </a:r>
            <a:endParaRPr lang="nl-NL" dirty="0"/>
          </a:p>
        </p:txBody>
      </p:sp>
    </p:spTree>
    <p:extLst>
      <p:ext uri="{BB962C8B-B14F-4D97-AF65-F5344CB8AC3E}">
        <p14:creationId xmlns:p14="http://schemas.microsoft.com/office/powerpoint/2010/main" val="339561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Quizvraag 2</a:t>
            </a:r>
          </a:p>
        </p:txBody>
      </p:sp>
      <p:sp>
        <p:nvSpPr>
          <p:cNvPr id="3" name="Tijdelijke aanduiding voor inhoud 2"/>
          <p:cNvSpPr>
            <a:spLocks noGrp="1"/>
          </p:cNvSpPr>
          <p:nvPr>
            <p:ph idx="1"/>
          </p:nvPr>
        </p:nvSpPr>
        <p:spPr/>
        <p:txBody>
          <a:bodyPr/>
          <a:lstStyle/>
          <a:p>
            <a:r>
              <a:rPr lang="nl-NL" i="1" dirty="0"/>
              <a:t>Afname van welk hormoon initieert de menopauze? </a:t>
            </a:r>
          </a:p>
          <a:p>
            <a:endParaRPr lang="nl-NL" dirty="0"/>
          </a:p>
          <a:p>
            <a:pPr marL="457200" indent="-457200">
              <a:buClr>
                <a:schemeClr val="tx2"/>
              </a:buClr>
              <a:buSzPct val="100000"/>
              <a:buFont typeface="+mj-lt"/>
              <a:buAutoNum type="alphaUcPeriod"/>
            </a:pPr>
            <a:r>
              <a:rPr lang="nl-NL" dirty="0"/>
              <a:t>Testosteron</a:t>
            </a:r>
          </a:p>
          <a:p>
            <a:pPr marL="457200" indent="-457200">
              <a:buClr>
                <a:schemeClr val="tx2"/>
              </a:buClr>
              <a:buSzPct val="100000"/>
              <a:buFont typeface="+mj-lt"/>
              <a:buAutoNum type="alphaUcPeriod"/>
            </a:pPr>
            <a:r>
              <a:rPr lang="nl-NL" dirty="0"/>
              <a:t>Progesteron</a:t>
            </a:r>
          </a:p>
          <a:p>
            <a:pPr marL="457200" indent="-457200">
              <a:buClr>
                <a:schemeClr val="tx2"/>
              </a:buClr>
              <a:buSzPct val="100000"/>
              <a:buFont typeface="+mj-lt"/>
              <a:buAutoNum type="alphaUcPeriod"/>
            </a:pPr>
            <a:r>
              <a:rPr lang="nl-NL" dirty="0"/>
              <a:t>Oestrogeen</a:t>
            </a:r>
          </a:p>
          <a:p>
            <a:pPr marL="457200" indent="-457200">
              <a:buClr>
                <a:schemeClr val="tx2"/>
              </a:buClr>
              <a:buSzPct val="100000"/>
              <a:buFont typeface="+mj-lt"/>
              <a:buAutoNum type="alphaUcPeriod"/>
            </a:pPr>
            <a:r>
              <a:rPr lang="nl-NL" dirty="0"/>
              <a:t>Follikel stimulerend hormoon</a:t>
            </a:r>
          </a:p>
        </p:txBody>
      </p:sp>
    </p:spTree>
    <p:extLst>
      <p:ext uri="{BB962C8B-B14F-4D97-AF65-F5344CB8AC3E}">
        <p14:creationId xmlns:p14="http://schemas.microsoft.com/office/powerpoint/2010/main" val="192281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altLang="nl-NL" dirty="0" err="1"/>
              <a:t>Ouizvraag</a:t>
            </a:r>
            <a:r>
              <a:rPr lang="nl-NL" altLang="nl-NL" dirty="0"/>
              <a:t> 3</a:t>
            </a:r>
          </a:p>
        </p:txBody>
      </p:sp>
      <p:sp>
        <p:nvSpPr>
          <p:cNvPr id="23555" name="Rectangle 3"/>
          <p:cNvSpPr>
            <a:spLocks noGrp="1" noChangeArrowheads="1"/>
          </p:cNvSpPr>
          <p:nvPr>
            <p:ph idx="1"/>
          </p:nvPr>
        </p:nvSpPr>
        <p:spPr/>
        <p:txBody>
          <a:bodyPr/>
          <a:lstStyle/>
          <a:p>
            <a:pPr marL="0" indent="0">
              <a:buNone/>
            </a:pPr>
            <a:r>
              <a:rPr lang="nl-NL" altLang="nl-NL" i="1" dirty="0"/>
              <a:t>Hoeveel procent van de vrouwen heeft last van vasomotorische klachten?</a:t>
            </a:r>
          </a:p>
          <a:p>
            <a:pPr marL="0" indent="0">
              <a:buNone/>
            </a:pPr>
            <a:endParaRPr lang="nl-NL" altLang="nl-NL" sz="2800" dirty="0"/>
          </a:p>
          <a:p>
            <a:pPr marL="457200" lvl="2" indent="-457200">
              <a:spcBef>
                <a:spcPct val="20000"/>
              </a:spcBef>
              <a:buSzPct val="100000"/>
              <a:buFont typeface="+mj-lt"/>
              <a:buAutoNum type="alphaUcPeriod"/>
            </a:pPr>
            <a:r>
              <a:rPr lang="nl-NL" altLang="nl-NL" sz="2400" dirty="0">
                <a:ea typeface="+mn-ea"/>
              </a:rPr>
              <a:t>35-40%</a:t>
            </a:r>
          </a:p>
          <a:p>
            <a:pPr marL="457200" lvl="2" indent="-457200">
              <a:spcBef>
                <a:spcPct val="20000"/>
              </a:spcBef>
              <a:buSzPct val="100000"/>
              <a:buFont typeface="+mj-lt"/>
              <a:buAutoNum type="alphaUcPeriod"/>
            </a:pPr>
            <a:r>
              <a:rPr lang="nl-NL" altLang="nl-NL" sz="2400" dirty="0">
                <a:ea typeface="+mn-ea"/>
              </a:rPr>
              <a:t>55-60%</a:t>
            </a:r>
          </a:p>
          <a:p>
            <a:pPr marL="457200" lvl="2" indent="-457200">
              <a:spcBef>
                <a:spcPct val="20000"/>
              </a:spcBef>
              <a:buSzPct val="100000"/>
              <a:buFont typeface="+mj-lt"/>
              <a:buAutoNum type="alphaUcPeriod"/>
            </a:pPr>
            <a:r>
              <a:rPr lang="nl-NL" altLang="nl-NL" sz="2400" dirty="0">
                <a:ea typeface="+mn-ea"/>
              </a:rPr>
              <a:t>80-85%</a:t>
            </a:r>
          </a:p>
        </p:txBody>
      </p:sp>
    </p:spTree>
    <p:extLst>
      <p:ext uri="{BB962C8B-B14F-4D97-AF65-F5344CB8AC3E}">
        <p14:creationId xmlns:p14="http://schemas.microsoft.com/office/powerpoint/2010/main" val="302333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Quizvraag 4</a:t>
            </a:r>
          </a:p>
        </p:txBody>
      </p:sp>
      <p:sp>
        <p:nvSpPr>
          <p:cNvPr id="3" name="Tijdelijke aanduiding voor inhoud 2"/>
          <p:cNvSpPr>
            <a:spLocks noGrp="1"/>
          </p:cNvSpPr>
          <p:nvPr>
            <p:ph idx="1"/>
          </p:nvPr>
        </p:nvSpPr>
        <p:spPr>
          <a:xfrm>
            <a:off x="958851" y="1268414"/>
            <a:ext cx="10968567" cy="3118529"/>
          </a:xfrm>
        </p:spPr>
        <p:txBody>
          <a:bodyPr/>
          <a:lstStyle/>
          <a:p>
            <a:r>
              <a:rPr lang="nl-NL" i="1" dirty="0"/>
              <a:t>Postmenopauzaal de pil continueren?</a:t>
            </a:r>
          </a:p>
          <a:p>
            <a:endParaRPr lang="nl-NL" dirty="0"/>
          </a:p>
          <a:p>
            <a:pPr marL="457200" indent="-457200">
              <a:buClr>
                <a:schemeClr val="tx2"/>
              </a:buClr>
              <a:buSzPct val="100000"/>
              <a:buFont typeface="+mj-lt"/>
              <a:buAutoNum type="alphaUcPeriod"/>
            </a:pPr>
            <a:r>
              <a:rPr lang="nl-NL" dirty="0"/>
              <a:t>Ja, zo blijft cyclus constant</a:t>
            </a:r>
          </a:p>
          <a:p>
            <a:pPr marL="457200" indent="-457200">
              <a:buClr>
                <a:schemeClr val="tx2"/>
              </a:buClr>
              <a:buSzPct val="100000"/>
              <a:buFont typeface="+mj-lt"/>
              <a:buAutoNum type="alphaUcPeriod"/>
            </a:pPr>
            <a:r>
              <a:rPr lang="nl-NL" dirty="0"/>
              <a:t>Ja, anders zwangerschapskans</a:t>
            </a:r>
          </a:p>
          <a:p>
            <a:pPr marL="457200" indent="-457200">
              <a:buClr>
                <a:schemeClr val="tx2"/>
              </a:buClr>
              <a:buSzPct val="100000"/>
              <a:buFont typeface="+mj-lt"/>
              <a:buAutoNum type="alphaUcPeriod"/>
            </a:pPr>
            <a:r>
              <a:rPr lang="nl-NL" dirty="0"/>
              <a:t>Nee, voorkeur voor lagere dosis</a:t>
            </a:r>
          </a:p>
          <a:p>
            <a:pPr marL="457200" indent="-457200">
              <a:buClr>
                <a:schemeClr val="tx2"/>
              </a:buClr>
              <a:buSzPct val="100000"/>
              <a:buFont typeface="+mj-lt"/>
              <a:buAutoNum type="alphaUcPeriod"/>
            </a:pPr>
            <a:r>
              <a:rPr lang="nl-NL" dirty="0"/>
              <a:t>Nee, beter alle medicatie staken</a:t>
            </a:r>
          </a:p>
        </p:txBody>
      </p:sp>
    </p:spTree>
    <p:extLst>
      <p:ext uri="{BB962C8B-B14F-4D97-AF65-F5344CB8AC3E}">
        <p14:creationId xmlns:p14="http://schemas.microsoft.com/office/powerpoint/2010/main" val="324026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altLang="nl-NL" dirty="0"/>
              <a:t>Quizvraag 5</a:t>
            </a:r>
          </a:p>
        </p:txBody>
      </p:sp>
      <p:sp>
        <p:nvSpPr>
          <p:cNvPr id="23555" name="Rectangle 3"/>
          <p:cNvSpPr>
            <a:spLocks noGrp="1" noChangeArrowheads="1"/>
          </p:cNvSpPr>
          <p:nvPr>
            <p:ph idx="1"/>
          </p:nvPr>
        </p:nvSpPr>
        <p:spPr>
          <a:xfrm>
            <a:off x="958851" y="1311957"/>
            <a:ext cx="10968567" cy="4979987"/>
          </a:xfrm>
        </p:spPr>
        <p:txBody>
          <a:bodyPr/>
          <a:lstStyle/>
          <a:p>
            <a:pPr marL="0" indent="0">
              <a:buNone/>
            </a:pPr>
            <a:r>
              <a:rPr lang="nl-NL" altLang="nl-NL" i="1" dirty="0"/>
              <a:t>Het risico op een VTE bij HST (hormoon substitutie therapie) neemt af door een lagere oestrogeendosering t.o.v. anticonceptiepil.</a:t>
            </a:r>
          </a:p>
          <a:p>
            <a:pPr marL="0" indent="0">
              <a:buNone/>
            </a:pPr>
            <a:endParaRPr lang="nl-NL" altLang="nl-NL" sz="2800" dirty="0"/>
          </a:p>
          <a:p>
            <a:pPr marL="457200" lvl="2" indent="-457200">
              <a:spcBef>
                <a:spcPct val="20000"/>
              </a:spcBef>
              <a:buSzPct val="100000"/>
              <a:buFont typeface="+mj-lt"/>
              <a:buAutoNum type="alphaUcPeriod"/>
            </a:pPr>
            <a:r>
              <a:rPr lang="nl-NL" altLang="nl-NL" sz="2400" dirty="0">
                <a:ea typeface="+mn-ea"/>
              </a:rPr>
              <a:t>Juist</a:t>
            </a:r>
          </a:p>
          <a:p>
            <a:pPr marL="457200" lvl="2" indent="-457200">
              <a:spcBef>
                <a:spcPct val="20000"/>
              </a:spcBef>
              <a:buSzPct val="100000"/>
              <a:buFont typeface="+mj-lt"/>
              <a:buAutoNum type="alphaUcPeriod"/>
            </a:pPr>
            <a:r>
              <a:rPr lang="nl-NL" altLang="nl-NL" sz="2400" dirty="0">
                <a:ea typeface="+mn-ea"/>
              </a:rPr>
              <a:t>Onjuist</a:t>
            </a:r>
          </a:p>
        </p:txBody>
      </p:sp>
    </p:spTree>
    <p:extLst>
      <p:ext uri="{BB962C8B-B14F-4D97-AF65-F5344CB8AC3E}">
        <p14:creationId xmlns:p14="http://schemas.microsoft.com/office/powerpoint/2010/main" val="26834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marL="0" indent="0">
              <a:buNone/>
            </a:pPr>
            <a:r>
              <a:rPr lang="nl-NL" altLang="nl-NL" i="1" dirty="0"/>
              <a:t>Het risico op mammacarcinoom neemt toe naarmate HST langer wordt gebruikt. Het extra aantal stijgt geleidelijk naar:</a:t>
            </a:r>
          </a:p>
          <a:p>
            <a:pPr marL="0" indent="0">
              <a:buNone/>
            </a:pPr>
            <a:r>
              <a:rPr lang="nl-NL" altLang="nl-NL" i="1" dirty="0"/>
              <a:t> </a:t>
            </a:r>
            <a:endParaRPr lang="nl-NL" altLang="nl-NL" sz="2800" i="1" dirty="0"/>
          </a:p>
          <a:p>
            <a:pPr marL="457200" lvl="2" indent="-457200">
              <a:spcBef>
                <a:spcPct val="20000"/>
              </a:spcBef>
              <a:buSzPct val="100000"/>
              <a:buFont typeface="+mj-lt"/>
              <a:buAutoNum type="alphaUcPeriod"/>
            </a:pPr>
            <a:r>
              <a:rPr lang="nl-NL" altLang="nl-NL" sz="2400" dirty="0">
                <a:ea typeface="+mn-ea"/>
              </a:rPr>
              <a:t>4  per 1000 gebruiksters na 5 jaar gebruik</a:t>
            </a:r>
          </a:p>
          <a:p>
            <a:pPr marL="457200" lvl="2" indent="-457200">
              <a:spcBef>
                <a:spcPct val="20000"/>
              </a:spcBef>
              <a:buSzPct val="100000"/>
              <a:buFont typeface="+mj-lt"/>
              <a:buAutoNum type="alphaUcPeriod"/>
            </a:pPr>
            <a:r>
              <a:rPr lang="nl-NL" altLang="nl-NL" sz="2400" dirty="0">
                <a:ea typeface="+mn-ea"/>
              </a:rPr>
              <a:t>8  per 1000 gebruiksters na 5 jaar gebruik</a:t>
            </a:r>
          </a:p>
          <a:p>
            <a:pPr marL="457200" lvl="2" indent="-457200">
              <a:spcBef>
                <a:spcPct val="20000"/>
              </a:spcBef>
              <a:buSzPct val="100000"/>
              <a:buFont typeface="+mj-lt"/>
              <a:buAutoNum type="alphaUcPeriod"/>
            </a:pPr>
            <a:r>
              <a:rPr lang="nl-NL" altLang="nl-NL" sz="2400" dirty="0">
                <a:ea typeface="+mn-ea"/>
              </a:rPr>
              <a:t>12 per 1000 gebruiksters na 5 jaar gebruik</a:t>
            </a:r>
          </a:p>
        </p:txBody>
      </p:sp>
      <p:sp>
        <p:nvSpPr>
          <p:cNvPr id="22531" name="Titel 1"/>
          <p:cNvSpPr>
            <a:spLocks noGrp="1"/>
          </p:cNvSpPr>
          <p:nvPr>
            <p:ph type="title"/>
          </p:nvPr>
        </p:nvSpPr>
        <p:spPr/>
        <p:txBody>
          <a:bodyPr/>
          <a:lstStyle/>
          <a:p>
            <a:r>
              <a:rPr lang="nl-NL" altLang="nl-NL" dirty="0"/>
              <a:t>Quizvraag 6</a:t>
            </a:r>
          </a:p>
        </p:txBody>
      </p:sp>
    </p:spTree>
    <p:extLst>
      <p:ext uri="{BB962C8B-B14F-4D97-AF65-F5344CB8AC3E}">
        <p14:creationId xmlns:p14="http://schemas.microsoft.com/office/powerpoint/2010/main" val="29808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Quizvraag 7</a:t>
            </a:r>
          </a:p>
        </p:txBody>
      </p:sp>
      <p:sp>
        <p:nvSpPr>
          <p:cNvPr id="3" name="Tijdelijke aanduiding voor inhoud 2"/>
          <p:cNvSpPr>
            <a:spLocks noGrp="1"/>
          </p:cNvSpPr>
          <p:nvPr>
            <p:ph idx="1"/>
          </p:nvPr>
        </p:nvSpPr>
        <p:spPr/>
        <p:txBody>
          <a:bodyPr/>
          <a:lstStyle/>
          <a:p>
            <a:r>
              <a:rPr lang="nl-NL" i="1" dirty="0"/>
              <a:t>Bij vrouwen zonder uterus schrijft men voor:</a:t>
            </a:r>
          </a:p>
          <a:p>
            <a:pPr marL="457200" indent="-457200">
              <a:buClr>
                <a:schemeClr val="tx2"/>
              </a:buClr>
              <a:buSzPct val="100000"/>
              <a:buFont typeface="+mj-lt"/>
              <a:buAutoNum type="alphaUcPeriod"/>
            </a:pPr>
            <a:endParaRPr lang="nl-NL" dirty="0"/>
          </a:p>
          <a:p>
            <a:pPr marL="457200" indent="-457200">
              <a:buClr>
                <a:schemeClr val="tx2"/>
              </a:buClr>
              <a:buSzPct val="100000"/>
              <a:buFont typeface="+mj-lt"/>
              <a:buAutoNum type="alphaUcPeriod"/>
            </a:pPr>
            <a:r>
              <a:rPr lang="nl-NL" dirty="0"/>
              <a:t>Oestrogeen monotherapie</a:t>
            </a:r>
          </a:p>
          <a:p>
            <a:pPr marL="457200" indent="-457200">
              <a:buClr>
                <a:schemeClr val="tx2"/>
              </a:buClr>
              <a:buSzPct val="100000"/>
              <a:buFont typeface="+mj-lt"/>
              <a:buAutoNum type="alphaUcPeriod"/>
            </a:pPr>
            <a:r>
              <a:rPr lang="nl-NL" dirty="0"/>
              <a:t>Oestrogeen en progesteron combinatietherapie</a:t>
            </a:r>
          </a:p>
          <a:p>
            <a:pPr marL="457200" indent="-457200">
              <a:buClr>
                <a:schemeClr val="tx2"/>
              </a:buClr>
              <a:buSzPct val="100000"/>
              <a:buFont typeface="+mj-lt"/>
              <a:buAutoNum type="alphaUcPeriod"/>
            </a:pPr>
            <a:r>
              <a:rPr lang="nl-NL" dirty="0"/>
              <a:t>Progesteron monotherapie</a:t>
            </a:r>
          </a:p>
          <a:p>
            <a:endParaRPr lang="nl-NL" dirty="0"/>
          </a:p>
          <a:p>
            <a:endParaRPr lang="nl-NL" dirty="0"/>
          </a:p>
          <a:p>
            <a:endParaRPr lang="nl-NL" dirty="0"/>
          </a:p>
        </p:txBody>
      </p:sp>
    </p:spTree>
    <p:extLst>
      <p:ext uri="{BB962C8B-B14F-4D97-AF65-F5344CB8AC3E}">
        <p14:creationId xmlns:p14="http://schemas.microsoft.com/office/powerpoint/2010/main" val="765950737"/>
      </p:ext>
    </p:extLst>
  </p:cSld>
  <p:clrMapOvr>
    <a:masterClrMapping/>
  </p:clrMapOvr>
</p:sld>
</file>

<file path=ppt/theme/theme1.xml><?xml version="1.0" encoding="utf-8"?>
<a:theme xmlns:a="http://schemas.openxmlformats.org/drawingml/2006/main" name="PP Thema Tergooi">
  <a:themeElements>
    <a:clrScheme name="Tergooi 1">
      <a:dk1>
        <a:srgbClr val="000000"/>
      </a:dk1>
      <a:lt1>
        <a:srgbClr val="FFFFFF"/>
      </a:lt1>
      <a:dk2>
        <a:srgbClr val="CF2F44"/>
      </a:dk2>
      <a:lt2>
        <a:srgbClr val="CCCCCC"/>
      </a:lt2>
      <a:accent1>
        <a:srgbClr val="CF2F44"/>
      </a:accent1>
      <a:accent2>
        <a:srgbClr val="7AB800"/>
      </a:accent2>
      <a:accent3>
        <a:srgbClr val="FFFFFF"/>
      </a:accent3>
      <a:accent4>
        <a:srgbClr val="000000"/>
      </a:accent4>
      <a:accent5>
        <a:srgbClr val="E4ADB0"/>
      </a:accent5>
      <a:accent6>
        <a:srgbClr val="6EA600"/>
      </a:accent6>
      <a:hlink>
        <a:srgbClr val="FFCB35"/>
      </a:hlink>
      <a:folHlink>
        <a:srgbClr val="29ABE2"/>
      </a:folHlink>
    </a:clrScheme>
    <a:fontScheme name="Tergooi">
      <a:majorFont>
        <a:latin typeface="Georgia"/>
        <a:ea typeface="ＭＳ Ｐゴシック"/>
        <a:cs typeface="Arial"/>
      </a:majorFont>
      <a:minorFont>
        <a:latin typeface="Georgia"/>
        <a:ea typeface="ＭＳ Ｐゴシック"/>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Georgia"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Georgia" charset="0"/>
            <a:ea typeface="ＭＳ Ｐゴシック" charset="0"/>
            <a:cs typeface="Arial" charset="0"/>
          </a:defRPr>
        </a:defPPr>
      </a:lstStyle>
    </a:lnDef>
  </a:objectDefaults>
  <a:extraClrSchemeLst>
    <a:extraClrScheme>
      <a:clrScheme name="Tergooi 1">
        <a:dk1>
          <a:srgbClr val="000000"/>
        </a:dk1>
        <a:lt1>
          <a:srgbClr val="FFFFFF"/>
        </a:lt1>
        <a:dk2>
          <a:srgbClr val="CF2F44"/>
        </a:dk2>
        <a:lt2>
          <a:srgbClr val="CCCCCC"/>
        </a:lt2>
        <a:accent1>
          <a:srgbClr val="CF2F44"/>
        </a:accent1>
        <a:accent2>
          <a:srgbClr val="7AB800"/>
        </a:accent2>
        <a:accent3>
          <a:srgbClr val="FFFFFF"/>
        </a:accent3>
        <a:accent4>
          <a:srgbClr val="000000"/>
        </a:accent4>
        <a:accent5>
          <a:srgbClr val="E4ADB0"/>
        </a:accent5>
        <a:accent6>
          <a:srgbClr val="6EA600"/>
        </a:accent6>
        <a:hlink>
          <a:srgbClr val="FFCB35"/>
        </a:hlink>
        <a:folHlink>
          <a:srgbClr val="29ABE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 Thema Tergooi" id="{F38F7932-7B12-484A-ABF8-78E3F2C973FC}" vid="{E2B65D11-7F1E-4D8F-ADCC-82FD67D842DC}"/>
    </a:ext>
  </a:extLst>
</a:theme>
</file>

<file path=ppt/theme/theme2.xml><?xml version="1.0" encoding="utf-8"?>
<a:theme xmlns:a="http://schemas.openxmlformats.org/drawingml/2006/main" name="Tergooi Titeldia">
  <a:themeElements>
    <a:clrScheme name="Tergooi Titeldia 1">
      <a:dk1>
        <a:srgbClr val="000000"/>
      </a:dk1>
      <a:lt1>
        <a:srgbClr val="FFFFFF"/>
      </a:lt1>
      <a:dk2>
        <a:srgbClr val="CF2F44"/>
      </a:dk2>
      <a:lt2>
        <a:srgbClr val="CCCCCC"/>
      </a:lt2>
      <a:accent1>
        <a:srgbClr val="CF2F44"/>
      </a:accent1>
      <a:accent2>
        <a:srgbClr val="7AB800"/>
      </a:accent2>
      <a:accent3>
        <a:srgbClr val="FFFFFF"/>
      </a:accent3>
      <a:accent4>
        <a:srgbClr val="000000"/>
      </a:accent4>
      <a:accent5>
        <a:srgbClr val="E4ADB0"/>
      </a:accent5>
      <a:accent6>
        <a:srgbClr val="6EA600"/>
      </a:accent6>
      <a:hlink>
        <a:srgbClr val="FFCB35"/>
      </a:hlink>
      <a:folHlink>
        <a:srgbClr val="29ABE2"/>
      </a:folHlink>
    </a:clrScheme>
    <a:fontScheme name="Tergooi Titeldia">
      <a:majorFont>
        <a:latin typeface="Georgia"/>
        <a:ea typeface="ＭＳ Ｐゴシック"/>
        <a:cs typeface="Arial"/>
      </a:majorFont>
      <a:minorFont>
        <a:latin typeface="Georgi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Georgia"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Georgia" charset="0"/>
            <a:ea typeface="ＭＳ Ｐゴシック" charset="0"/>
            <a:cs typeface="Arial" charset="0"/>
          </a:defRPr>
        </a:defPPr>
      </a:lstStyle>
    </a:lnDef>
  </a:objectDefaults>
  <a:extraClrSchemeLst>
    <a:extraClrScheme>
      <a:clrScheme name="Tergooi Titeldia 1">
        <a:dk1>
          <a:srgbClr val="000000"/>
        </a:dk1>
        <a:lt1>
          <a:srgbClr val="FFFFFF"/>
        </a:lt1>
        <a:dk2>
          <a:srgbClr val="CF2F44"/>
        </a:dk2>
        <a:lt2>
          <a:srgbClr val="CCCCCC"/>
        </a:lt2>
        <a:accent1>
          <a:srgbClr val="CF2F44"/>
        </a:accent1>
        <a:accent2>
          <a:srgbClr val="7AB800"/>
        </a:accent2>
        <a:accent3>
          <a:srgbClr val="FFFFFF"/>
        </a:accent3>
        <a:accent4>
          <a:srgbClr val="000000"/>
        </a:accent4>
        <a:accent5>
          <a:srgbClr val="E4ADB0"/>
        </a:accent5>
        <a:accent6>
          <a:srgbClr val="6EA600"/>
        </a:accent6>
        <a:hlink>
          <a:srgbClr val="FFCB35"/>
        </a:hlink>
        <a:folHlink>
          <a:srgbClr val="29AB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Thema Tergooi</Template>
  <TotalTime>1161</TotalTime>
  <Words>2439</Words>
  <Application>Microsoft Office PowerPoint</Application>
  <PresentationFormat>Breedbeeld</PresentationFormat>
  <Paragraphs>407</Paragraphs>
  <Slides>33</Slides>
  <Notes>23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33</vt:i4>
      </vt:variant>
    </vt:vector>
  </HeadingPairs>
  <TitlesOfParts>
    <vt:vector size="41" baseType="lpstr">
      <vt:lpstr>ＭＳ Ｐゴシック</vt:lpstr>
      <vt:lpstr>Arial</vt:lpstr>
      <vt:lpstr>Calibri</vt:lpstr>
      <vt:lpstr>Georgia</vt:lpstr>
      <vt:lpstr>Symbol</vt:lpstr>
      <vt:lpstr>Wingdings</vt:lpstr>
      <vt:lpstr>PP Thema Tergooi</vt:lpstr>
      <vt:lpstr>Tergooi Titeldia</vt:lpstr>
      <vt:lpstr>GFO - Vrouw en Overgang </vt:lpstr>
      <vt:lpstr>Inhoud</vt:lpstr>
      <vt:lpstr>Quizvraag 1</vt:lpstr>
      <vt:lpstr>Quizvraag 2</vt:lpstr>
      <vt:lpstr>Ouizvraag 3</vt:lpstr>
      <vt:lpstr>Quizvraag 4</vt:lpstr>
      <vt:lpstr>Quizvraag 5</vt:lpstr>
      <vt:lpstr>Quizvraag 6</vt:lpstr>
      <vt:lpstr>Quizvraag 7</vt:lpstr>
      <vt:lpstr>Definities </vt:lpstr>
      <vt:lpstr>Fysiologie - Menstruatie</vt:lpstr>
      <vt:lpstr>Fysiologie - Menstruatie</vt:lpstr>
      <vt:lpstr>Fysiologie - Menstruatie</vt:lpstr>
      <vt:lpstr>Fysiologie - Menstruatie</vt:lpstr>
      <vt:lpstr>Fysiologie – Oestrogeenvorming</vt:lpstr>
      <vt:lpstr>Fysiologie - Oestrogeen op het lichaam</vt:lpstr>
      <vt:lpstr>Fysiologie – Menopauze  </vt:lpstr>
      <vt:lpstr>Fysiologie – Menopauze  </vt:lpstr>
      <vt:lpstr>Fysiologie – Symptomen</vt:lpstr>
      <vt:lpstr>Fysioslogie - Symptomen pre- en postmenopauze</vt:lpstr>
      <vt:lpstr>Prevalentie - Overgangsklachten</vt:lpstr>
      <vt:lpstr>Afweging risico’s bij HST</vt:lpstr>
      <vt:lpstr>Voorgeschiedenis</vt:lpstr>
      <vt:lpstr>Therapie –  Vasomotorische klachten door overgang</vt:lpstr>
      <vt:lpstr>Medicatie – Hormoontherapie</vt:lpstr>
      <vt:lpstr>Medicatie – Hormoontherapie</vt:lpstr>
      <vt:lpstr>Medicatie - Kinetiek</vt:lpstr>
      <vt:lpstr>HST: toedieningsvormen</vt:lpstr>
      <vt:lpstr>Oestrogenen</vt:lpstr>
      <vt:lpstr>Medicatie - Beschikbare combi-preparaten</vt:lpstr>
      <vt:lpstr>Medicatie – Hormoontherapie Tergooi</vt:lpstr>
      <vt:lpstr>Menopauze - Tergooi</vt:lpstr>
      <vt:lpstr>Take home message</vt:lpstr>
    </vt:vector>
  </TitlesOfParts>
  <Company>Tergooi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 - Vrouw en Overgang</dc:title>
  <dc:creator>adonns</dc:creator>
  <cp:lastModifiedBy>User109@GOOIVECHT09988.CGM.LOCAL</cp:lastModifiedBy>
  <cp:revision>57</cp:revision>
  <dcterms:created xsi:type="dcterms:W3CDTF">2017-06-07T13:44:46Z</dcterms:created>
  <dcterms:modified xsi:type="dcterms:W3CDTF">2017-07-28T08:56:37Z</dcterms:modified>
</cp:coreProperties>
</file>