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7"/>
  </p:notesMasterIdLst>
  <p:sldIdLst>
    <p:sldId id="256" r:id="rId2"/>
    <p:sldId id="265" r:id="rId3"/>
    <p:sldId id="286" r:id="rId4"/>
    <p:sldId id="282" r:id="rId5"/>
    <p:sldId id="288" r:id="rId6"/>
    <p:sldId id="283" r:id="rId7"/>
    <p:sldId id="289" r:id="rId8"/>
    <p:sldId id="276" r:id="rId9"/>
    <p:sldId id="309" r:id="rId10"/>
    <p:sldId id="301" r:id="rId11"/>
    <p:sldId id="300" r:id="rId12"/>
    <p:sldId id="287" r:id="rId13"/>
    <p:sldId id="296" r:id="rId14"/>
    <p:sldId id="294" r:id="rId15"/>
    <p:sldId id="308" r:id="rId16"/>
    <p:sldId id="310" r:id="rId17"/>
    <p:sldId id="319" r:id="rId18"/>
    <p:sldId id="263" r:id="rId19"/>
    <p:sldId id="314" r:id="rId20"/>
    <p:sldId id="311" r:id="rId21"/>
    <p:sldId id="318" r:id="rId22"/>
    <p:sldId id="292" r:id="rId23"/>
    <p:sldId id="312" r:id="rId24"/>
    <p:sldId id="268" r:id="rId25"/>
    <p:sldId id="316" r:id="rId26"/>
    <p:sldId id="269" r:id="rId27"/>
    <p:sldId id="313" r:id="rId28"/>
    <p:sldId id="257" r:id="rId29"/>
    <p:sldId id="302" r:id="rId30"/>
    <p:sldId id="317" r:id="rId31"/>
    <p:sldId id="258" r:id="rId32"/>
    <p:sldId id="260" r:id="rId33"/>
    <p:sldId id="262" r:id="rId34"/>
    <p:sldId id="264" r:id="rId35"/>
    <p:sldId id="261"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66786" autoAdjust="0"/>
  </p:normalViewPr>
  <p:slideViewPr>
    <p:cSldViewPr snapToGrid="0">
      <p:cViewPr varScale="1">
        <p:scale>
          <a:sx n="72" d="100"/>
          <a:sy n="72" d="100"/>
        </p:scale>
        <p:origin x="3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1B356-37F7-407D-A5D9-A25F848406C2}" type="datetimeFigureOut">
              <a:rPr lang="nl-NL" smtClean="0"/>
              <a:t>20-6-2017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DB510-9E11-4DEF-8FD2-3035B2F3DDAC}" type="slidenum">
              <a:rPr lang="nl-NL" smtClean="0"/>
              <a:t>‹nr.›</a:t>
            </a:fld>
            <a:endParaRPr lang="nl-NL"/>
          </a:p>
        </p:txBody>
      </p:sp>
    </p:spTree>
    <p:extLst>
      <p:ext uri="{BB962C8B-B14F-4D97-AF65-F5344CB8AC3E}">
        <p14:creationId xmlns:p14="http://schemas.microsoft.com/office/powerpoint/2010/main" val="295701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Aansluiten op de voorgaande</a:t>
            </a:r>
            <a:r>
              <a:rPr lang="nl-NL" baseline="0" dirty="0" smtClean="0"/>
              <a:t> presentaties, met toevoegingen van adviezen NHG-standaard en zelfzorgmiddelen</a:t>
            </a:r>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1</a:t>
            </a:fld>
            <a:endParaRPr lang="nl-NL"/>
          </a:p>
        </p:txBody>
      </p:sp>
    </p:spTree>
    <p:extLst>
      <p:ext uri="{BB962C8B-B14F-4D97-AF65-F5344CB8AC3E}">
        <p14:creationId xmlns:p14="http://schemas.microsoft.com/office/powerpoint/2010/main" val="177392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Onjuist</a:t>
            </a:r>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10</a:t>
            </a:fld>
            <a:endParaRPr lang="nl-NL"/>
          </a:p>
        </p:txBody>
      </p:sp>
    </p:spTree>
    <p:extLst>
      <p:ext uri="{BB962C8B-B14F-4D97-AF65-F5344CB8AC3E}">
        <p14:creationId xmlns:p14="http://schemas.microsoft.com/office/powerpoint/2010/main" val="4051522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-Na staken HST blijven klachten minder dan dat deze zonder HST waren.</a:t>
            </a:r>
          </a:p>
          <a:p>
            <a:r>
              <a:rPr lang="nl-NL" sz="1200" kern="1200" dirty="0" smtClean="0">
                <a:solidFill>
                  <a:schemeClr val="tx1"/>
                </a:solidFill>
                <a:effectLst/>
                <a:latin typeface="+mn-lt"/>
                <a:ea typeface="+mn-ea"/>
                <a:cs typeface="+mn-cs"/>
              </a:rPr>
              <a:t>-Geen rebound effect dat klachten terugkomen of zelfs ineens weer verergeren. </a:t>
            </a:r>
          </a:p>
          <a:p>
            <a:r>
              <a:rPr lang="nl-NL" sz="1200" kern="1200" dirty="0" smtClean="0">
                <a:solidFill>
                  <a:schemeClr val="tx1"/>
                </a:solidFill>
                <a:effectLst/>
                <a:latin typeface="+mn-lt"/>
                <a:ea typeface="+mn-ea"/>
                <a:cs typeface="+mn-cs"/>
              </a:rPr>
              <a:t>-Let wel: clonidine heeft wel een rebound hypertensie en dient afgebouwd te worden.</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11</a:t>
            </a:fld>
            <a:endParaRPr lang="nl-NL"/>
          </a:p>
        </p:txBody>
      </p:sp>
    </p:spTree>
    <p:extLst>
      <p:ext uri="{BB962C8B-B14F-4D97-AF65-F5344CB8AC3E}">
        <p14:creationId xmlns:p14="http://schemas.microsoft.com/office/powerpoint/2010/main" val="4060903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t>
            </a:r>
          </a:p>
          <a:p>
            <a:r>
              <a:rPr lang="nl-NL" dirty="0" smtClean="0"/>
              <a:t>Zie</a:t>
            </a:r>
            <a:r>
              <a:rPr lang="nl-NL" baseline="0" dirty="0" smtClean="0"/>
              <a:t> volgende sheet</a:t>
            </a:r>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12</a:t>
            </a:fld>
            <a:endParaRPr lang="nl-NL"/>
          </a:p>
        </p:txBody>
      </p:sp>
    </p:spTree>
    <p:extLst>
      <p:ext uri="{BB962C8B-B14F-4D97-AF65-F5344CB8AC3E}">
        <p14:creationId xmlns:p14="http://schemas.microsoft.com/office/powerpoint/2010/main" val="3787025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Cijfers uit 2012</a:t>
            </a:r>
          </a:p>
          <a:p>
            <a:r>
              <a:rPr lang="nl-NL" sz="1200" kern="1200" dirty="0" smtClean="0">
                <a:solidFill>
                  <a:schemeClr val="tx1"/>
                </a:solidFill>
                <a:effectLst/>
                <a:latin typeface="+mn-lt"/>
                <a:ea typeface="+mn-ea"/>
                <a:cs typeface="+mn-cs"/>
              </a:rPr>
              <a:t>-</a:t>
            </a:r>
            <a:r>
              <a:rPr lang="nl-NL" sz="1200" kern="1200" dirty="0" err="1" smtClean="0">
                <a:solidFill>
                  <a:schemeClr val="tx1"/>
                </a:solidFill>
                <a:effectLst/>
                <a:latin typeface="+mn-lt"/>
                <a:ea typeface="+mn-ea"/>
                <a:cs typeface="+mn-cs"/>
              </a:rPr>
              <a:t>Tibolon</a:t>
            </a:r>
            <a:r>
              <a:rPr lang="nl-NL" sz="1200" kern="1200" dirty="0" smtClean="0">
                <a:solidFill>
                  <a:schemeClr val="tx1"/>
                </a:solidFill>
                <a:effectLst/>
                <a:latin typeface="+mn-lt"/>
                <a:ea typeface="+mn-ea"/>
                <a:cs typeface="+mn-cs"/>
              </a:rPr>
              <a:t> wordt ontraden. </a:t>
            </a:r>
            <a:r>
              <a:rPr lang="nl-NL" sz="1200" kern="1200" dirty="0" err="1" smtClean="0">
                <a:solidFill>
                  <a:schemeClr val="tx1"/>
                </a:solidFill>
                <a:effectLst/>
                <a:latin typeface="+mn-lt"/>
                <a:ea typeface="+mn-ea"/>
                <a:cs typeface="+mn-cs"/>
              </a:rPr>
              <a:t>Tibolon</a:t>
            </a:r>
            <a:r>
              <a:rPr lang="nl-NL" sz="1200" kern="1200" dirty="0" smtClean="0">
                <a:solidFill>
                  <a:schemeClr val="tx1"/>
                </a:solidFill>
                <a:effectLst/>
                <a:latin typeface="+mn-lt"/>
                <a:ea typeface="+mn-ea"/>
                <a:cs typeface="+mn-cs"/>
              </a:rPr>
              <a:t> verhoogt, in tegenstelling tot combinatietherapie, het risico op endometriumcarcinoom. Ook geeft het middel een verhoogd risico op mammacarcinoom en in belangrijke mate wordt bij met name oudere vrouwen het risico op een CVA verhoogd.</a:t>
            </a:r>
          </a:p>
          <a:p>
            <a:r>
              <a:rPr lang="nl-NL" sz="1200" kern="1200" dirty="0" smtClean="0">
                <a:solidFill>
                  <a:schemeClr val="tx1"/>
                </a:solidFill>
                <a:effectLst/>
                <a:latin typeface="+mn-lt"/>
                <a:ea typeface="+mn-ea"/>
                <a:cs typeface="+mn-cs"/>
              </a:rPr>
              <a:t>- Opvallend nog vrij hoog gebruik </a:t>
            </a:r>
            <a:r>
              <a:rPr lang="nl-NL" sz="1200" kern="1200" dirty="0" err="1" smtClean="0">
                <a:solidFill>
                  <a:schemeClr val="tx1"/>
                </a:solidFill>
                <a:effectLst/>
                <a:latin typeface="+mn-lt"/>
                <a:ea typeface="+mn-ea"/>
                <a:cs typeface="+mn-cs"/>
              </a:rPr>
              <a:t>tibolon</a:t>
            </a:r>
            <a:r>
              <a:rPr lang="nl-NL" sz="1200" kern="1200" dirty="0" smtClean="0">
                <a:solidFill>
                  <a:schemeClr val="tx1"/>
                </a:solidFill>
                <a:effectLst/>
                <a:latin typeface="+mn-lt"/>
                <a:ea typeface="+mn-ea"/>
                <a:cs typeface="+mn-cs"/>
              </a:rPr>
              <a:t>: wellicht nu minder gebruik. Cijfers uit 2012. Bij mij in de apotheek maar een handje vol. Niet door huisartsen gestart, soms door specialist.</a:t>
            </a:r>
          </a:p>
          <a:p>
            <a:r>
              <a:rPr lang="nl-NL" sz="1200" kern="1200" dirty="0" smtClean="0">
                <a:solidFill>
                  <a:schemeClr val="tx1"/>
                </a:solidFill>
                <a:effectLst/>
                <a:latin typeface="+mn-lt"/>
                <a:ea typeface="+mn-ea"/>
                <a:cs typeface="+mn-cs"/>
              </a:rPr>
              <a:t>-Clonidine toch vrij vaak voorgeschreven ondanks dat het opvliegers nauwelijks vermindert volgens NHG.</a:t>
            </a:r>
          </a:p>
          <a:p>
            <a:r>
              <a:rPr lang="nl-NL" sz="1200" kern="1200" dirty="0" smtClean="0">
                <a:solidFill>
                  <a:schemeClr val="tx1"/>
                </a:solidFill>
                <a:effectLst/>
                <a:latin typeface="+mn-lt"/>
                <a:ea typeface="+mn-ea"/>
                <a:cs typeface="+mn-cs"/>
              </a:rPr>
              <a:t>-Oestrogenen de grootste plaats, daarom daar nu verder op in.</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13</a:t>
            </a:fld>
            <a:endParaRPr lang="nl-NL"/>
          </a:p>
        </p:txBody>
      </p:sp>
    </p:spTree>
    <p:extLst>
      <p:ext uri="{BB962C8B-B14F-4D97-AF65-F5344CB8AC3E}">
        <p14:creationId xmlns:p14="http://schemas.microsoft.com/office/powerpoint/2010/main" val="3039778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 eerder besproken, ik ga er</a:t>
            </a:r>
            <a:r>
              <a:rPr lang="nl-NL" baseline="0" dirty="0" smtClean="0"/>
              <a:t> hierna verder op in</a:t>
            </a:r>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14</a:t>
            </a:fld>
            <a:endParaRPr lang="nl-NL"/>
          </a:p>
        </p:txBody>
      </p:sp>
    </p:spTree>
    <p:extLst>
      <p:ext uri="{BB962C8B-B14F-4D97-AF65-F5344CB8AC3E}">
        <p14:creationId xmlns:p14="http://schemas.microsoft.com/office/powerpoint/2010/main" val="3050135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-Orale toediening: Bij orale toediening is de biologische beschikbaarheid laag, vanwege het uitgebreide 'first pass'-effect. Estradiol wordt hierbij snel omgezet tot onder andere de minder actieve oestrogenen (metabolieten). Bij transdermale en vaginale toediening wordt dit 'first pass'-effect omzeild. </a:t>
            </a:r>
          </a:p>
          <a:p>
            <a:r>
              <a:rPr lang="nl-NL" sz="1200" kern="1200" dirty="0" smtClean="0">
                <a:solidFill>
                  <a:schemeClr val="tx1"/>
                </a:solidFill>
                <a:effectLst/>
                <a:latin typeface="+mn-lt"/>
                <a:ea typeface="+mn-ea"/>
                <a:cs typeface="+mn-cs"/>
              </a:rPr>
              <a:t>-Toch transdermaal ook bijwerkingen in de lever door enterohepatische kringloop.</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15</a:t>
            </a:fld>
            <a:endParaRPr lang="nl-NL"/>
          </a:p>
        </p:txBody>
      </p:sp>
    </p:spTree>
    <p:extLst>
      <p:ext uri="{BB962C8B-B14F-4D97-AF65-F5344CB8AC3E}">
        <p14:creationId xmlns:p14="http://schemas.microsoft.com/office/powerpoint/2010/main" val="3616171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-Bron FK, maar ook diverse onderzoeken naar gedaan. Met name pijnlijke borsten en doorbraakbloedingen.</a:t>
            </a:r>
          </a:p>
          <a:p>
            <a:r>
              <a:rPr lang="nl-NL" sz="1200" kern="1200" dirty="0" smtClean="0">
                <a:solidFill>
                  <a:schemeClr val="tx1"/>
                </a:solidFill>
                <a:effectLst/>
                <a:latin typeface="+mn-lt"/>
                <a:ea typeface="+mn-ea"/>
                <a:cs typeface="+mn-cs"/>
              </a:rPr>
              <a:t>-Opvallend: weinig verschillen tussen oraal en transdermale toediening! Je zou verwachten vanwege het first-pass effect dat oraal meer bijwerkingen geeft.</a:t>
            </a:r>
          </a:p>
          <a:p>
            <a:r>
              <a:rPr lang="nl-NL" sz="1200" kern="1200" dirty="0" smtClean="0">
                <a:solidFill>
                  <a:schemeClr val="tx1"/>
                </a:solidFill>
                <a:effectLst/>
                <a:latin typeface="+mn-lt"/>
                <a:ea typeface="+mn-ea"/>
                <a:cs typeface="+mn-cs"/>
              </a:rPr>
              <a:t>-Transdermaal wel als enige reacties op toedieningsplaats</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16</a:t>
            </a:fld>
            <a:endParaRPr lang="nl-NL"/>
          </a:p>
        </p:txBody>
      </p:sp>
    </p:spTree>
    <p:extLst>
      <p:ext uri="{BB962C8B-B14F-4D97-AF65-F5344CB8AC3E}">
        <p14:creationId xmlns:p14="http://schemas.microsoft.com/office/powerpoint/2010/main" val="3466735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Lokale bijwerkingen, maar toch ook systemische bijwerkingen gemeld is opvallend</a:t>
            </a:r>
            <a:r>
              <a:rPr lang="nl-NL" sz="1200" kern="1200" baseline="0" dirty="0" smtClean="0">
                <a:solidFill>
                  <a:schemeClr val="tx1"/>
                </a:solidFill>
                <a:effectLst/>
                <a:latin typeface="+mn-lt"/>
                <a:ea typeface="+mn-ea"/>
                <a:cs typeface="+mn-cs"/>
              </a:rPr>
              <a:t> gezien geringe systemische absorptie</a:t>
            </a:r>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17</a:t>
            </a:fld>
            <a:endParaRPr lang="nl-NL"/>
          </a:p>
        </p:txBody>
      </p:sp>
    </p:spTree>
    <p:extLst>
      <p:ext uri="{BB962C8B-B14F-4D97-AF65-F5344CB8AC3E}">
        <p14:creationId xmlns:p14="http://schemas.microsoft.com/office/powerpoint/2010/main" val="1900510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-Tamoxifen/aromataseremmers: </a:t>
            </a:r>
            <a:r>
              <a:rPr lang="nl-NL" sz="1200" kern="1200" dirty="0" err="1" smtClean="0">
                <a:solidFill>
                  <a:schemeClr val="tx1"/>
                </a:solidFill>
                <a:effectLst/>
                <a:latin typeface="+mn-lt"/>
                <a:ea typeface="+mn-ea"/>
                <a:cs typeface="+mn-cs"/>
              </a:rPr>
              <a:t>anti-oestrogeen</a:t>
            </a:r>
            <a:r>
              <a:rPr lang="nl-NL" sz="1200" kern="1200" dirty="0" smtClean="0">
                <a:solidFill>
                  <a:schemeClr val="tx1"/>
                </a:solidFill>
                <a:effectLst/>
                <a:latin typeface="+mn-lt"/>
                <a:ea typeface="+mn-ea"/>
                <a:cs typeface="+mn-cs"/>
              </a:rPr>
              <a:t>. Kunnen elkaars werking verminderen</a:t>
            </a:r>
          </a:p>
          <a:p>
            <a:r>
              <a:rPr lang="nl-NL" sz="1200" kern="1200" dirty="0" smtClean="0">
                <a:solidFill>
                  <a:schemeClr val="tx1"/>
                </a:solidFill>
                <a:effectLst/>
                <a:latin typeface="+mn-lt"/>
                <a:ea typeface="+mn-ea"/>
                <a:cs typeface="+mn-cs"/>
              </a:rPr>
              <a:t>-Niet beoordeeld: verminderde werking door geneesmiddelen die werkzaam zijn in de lever.</a:t>
            </a:r>
          </a:p>
          <a:p>
            <a:r>
              <a:rPr lang="nl-NL" sz="1200" kern="1200" dirty="0" smtClean="0">
                <a:solidFill>
                  <a:schemeClr val="tx1"/>
                </a:solidFill>
                <a:effectLst/>
                <a:latin typeface="+mn-lt"/>
                <a:ea typeface="+mn-ea"/>
                <a:cs typeface="+mn-cs"/>
              </a:rPr>
              <a:t>-Zorgt beide voor een verminderde werkzaamheid</a:t>
            </a:r>
          </a:p>
          <a:p>
            <a:r>
              <a:rPr lang="nl-NL" sz="1200" kern="1200" dirty="0" smtClean="0">
                <a:solidFill>
                  <a:schemeClr val="tx1"/>
                </a:solidFill>
                <a:effectLst/>
                <a:latin typeface="+mn-lt"/>
                <a:ea typeface="+mn-ea"/>
                <a:cs typeface="+mn-cs"/>
              </a:rPr>
              <a:t>-Omdat transdermaal nauwelijks first-pass effect heeft is de mate van interactie minder. Wel enterohepatische kringloop, dus wel deels invloed. Onbekend in welke mate precies. </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18</a:t>
            </a:fld>
            <a:endParaRPr lang="nl-NL"/>
          </a:p>
        </p:txBody>
      </p:sp>
    </p:spTree>
    <p:extLst>
      <p:ext uri="{BB962C8B-B14F-4D97-AF65-F5344CB8AC3E}">
        <p14:creationId xmlns:p14="http://schemas.microsoft.com/office/powerpoint/2010/main" val="65675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 zie volgende sheet</a:t>
            </a:r>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19</a:t>
            </a:fld>
            <a:endParaRPr lang="nl-NL"/>
          </a:p>
        </p:txBody>
      </p:sp>
    </p:spTree>
    <p:extLst>
      <p:ext uri="{BB962C8B-B14F-4D97-AF65-F5344CB8AC3E}">
        <p14:creationId xmlns:p14="http://schemas.microsoft.com/office/powerpoint/2010/main" val="215945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Adviezen NHG-standaard</a:t>
            </a:r>
            <a:r>
              <a:rPr lang="nl-NL" baseline="0" dirty="0" smtClean="0"/>
              <a:t> </a:t>
            </a:r>
            <a:r>
              <a:rPr lang="nl-NL" baseline="0" dirty="0" err="1" smtClean="0"/>
              <a:t>ahv</a:t>
            </a:r>
            <a:r>
              <a:rPr lang="nl-NL" baseline="0" dirty="0" smtClean="0"/>
              <a:t> prescriptiecijfers uit de praktijk</a:t>
            </a:r>
          </a:p>
          <a:p>
            <a:r>
              <a:rPr lang="nl-NL" baseline="0" dirty="0" smtClean="0"/>
              <a:t>Zelfzorgmiddelen: aantal veel voorkomende natuurlijke middelen die in veel </a:t>
            </a:r>
            <a:r>
              <a:rPr lang="nl-NL" baseline="0" dirty="0" err="1" smtClean="0"/>
              <a:t>zelfzorgmidddelen</a:t>
            </a:r>
            <a:r>
              <a:rPr lang="nl-NL" baseline="0" dirty="0" smtClean="0"/>
              <a:t> zitten</a:t>
            </a:r>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2</a:t>
            </a:fld>
            <a:endParaRPr lang="nl-NL"/>
          </a:p>
        </p:txBody>
      </p:sp>
    </p:spTree>
    <p:extLst>
      <p:ext uri="{BB962C8B-B14F-4D97-AF65-F5344CB8AC3E}">
        <p14:creationId xmlns:p14="http://schemas.microsoft.com/office/powerpoint/2010/main" val="2062503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Vaginaal. Meestal </a:t>
            </a:r>
            <a:r>
              <a:rPr lang="nl-NL" sz="1200" kern="1200" dirty="0" err="1" smtClean="0">
                <a:solidFill>
                  <a:schemeClr val="tx1"/>
                </a:solidFill>
                <a:effectLst/>
                <a:latin typeface="+mn-lt"/>
                <a:ea typeface="+mn-ea"/>
                <a:cs typeface="+mn-cs"/>
              </a:rPr>
              <a:t>synapause</a:t>
            </a:r>
            <a:r>
              <a:rPr lang="nl-NL" sz="1200" kern="1200" dirty="0" smtClean="0">
                <a:solidFill>
                  <a:schemeClr val="tx1"/>
                </a:solidFill>
                <a:effectLst/>
                <a:latin typeface="+mn-lt"/>
                <a:ea typeface="+mn-ea"/>
                <a:cs typeface="+mn-cs"/>
              </a:rPr>
              <a:t> ovule.</a:t>
            </a:r>
          </a:p>
          <a:p>
            <a:r>
              <a:rPr lang="nl-NL" sz="1200" kern="1200" dirty="0" smtClean="0">
                <a:solidFill>
                  <a:schemeClr val="tx1"/>
                </a:solidFill>
                <a:effectLst/>
                <a:latin typeface="+mn-lt"/>
                <a:ea typeface="+mn-ea"/>
                <a:cs typeface="+mn-cs"/>
              </a:rPr>
              <a:t>Subcutaan: meno-implant UDH, </a:t>
            </a:r>
            <a:r>
              <a:rPr lang="nl-NL" sz="1200" kern="1200" dirty="0" err="1" smtClean="0">
                <a:solidFill>
                  <a:schemeClr val="tx1"/>
                </a:solidFill>
                <a:effectLst/>
                <a:latin typeface="+mn-lt"/>
                <a:ea typeface="+mn-ea"/>
                <a:cs typeface="+mn-cs"/>
              </a:rPr>
              <a:t>Dagynil</a:t>
            </a:r>
            <a:r>
              <a:rPr lang="nl-NL" sz="1200" kern="1200" dirty="0" smtClean="0">
                <a:solidFill>
                  <a:schemeClr val="tx1"/>
                </a:solidFill>
                <a:effectLst/>
                <a:latin typeface="+mn-lt"/>
                <a:ea typeface="+mn-ea"/>
                <a:cs typeface="+mn-cs"/>
              </a:rPr>
              <a:t> (geconjugeerd oestrogeen) sinds begin dit jaar ook UDH.</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20</a:t>
            </a:fld>
            <a:endParaRPr lang="nl-NL"/>
          </a:p>
        </p:txBody>
      </p:sp>
    </p:spTree>
    <p:extLst>
      <p:ext uri="{BB962C8B-B14F-4D97-AF65-F5344CB8AC3E}">
        <p14:creationId xmlns:p14="http://schemas.microsoft.com/office/powerpoint/2010/main" val="4071497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Een verschil tussen de diverse toedieningsroutes is gelegen in het vermijden c.q. </a:t>
            </a:r>
            <a:r>
              <a:rPr lang="nl-NL" sz="1200" kern="1200" dirty="0" err="1" smtClean="0">
                <a:solidFill>
                  <a:schemeClr val="tx1"/>
                </a:solidFill>
                <a:effectLst/>
                <a:latin typeface="+mn-lt"/>
                <a:ea typeface="+mn-ea"/>
                <a:cs typeface="+mn-cs"/>
              </a:rPr>
              <a:t>reducerenvan</a:t>
            </a:r>
            <a:r>
              <a:rPr lang="nl-NL" sz="1200" kern="1200" dirty="0" smtClean="0">
                <a:solidFill>
                  <a:schemeClr val="tx1"/>
                </a:solidFill>
                <a:effectLst/>
                <a:latin typeface="+mn-lt"/>
                <a:ea typeface="+mn-ea"/>
                <a:cs typeface="+mn-cs"/>
              </a:rPr>
              <a:t> de invloed op de lever, waardoor o.a. risicofactoren voor hart- en vaatziekten, zoals </a:t>
            </a:r>
            <a:r>
              <a:rPr lang="nl-NL" sz="1200" kern="1200" dirty="0" err="1" smtClean="0">
                <a:solidFill>
                  <a:schemeClr val="tx1"/>
                </a:solidFill>
                <a:effectLst/>
                <a:latin typeface="+mn-lt"/>
                <a:ea typeface="+mn-ea"/>
                <a:cs typeface="+mn-cs"/>
              </a:rPr>
              <a:t>lipiden,stollingsfactoren</a:t>
            </a:r>
            <a:r>
              <a:rPr lang="nl-NL" sz="1200" kern="1200" dirty="0" smtClean="0">
                <a:solidFill>
                  <a:schemeClr val="tx1"/>
                </a:solidFill>
                <a:effectLst/>
                <a:latin typeface="+mn-lt"/>
                <a:ea typeface="+mn-ea"/>
                <a:cs typeface="+mn-cs"/>
              </a:rPr>
              <a:t>, ontstekingsfactoren, alsook eiwitten als </a:t>
            </a:r>
            <a:r>
              <a:rPr lang="nl-NL" sz="1200" kern="1200" dirty="0" err="1" smtClean="0">
                <a:solidFill>
                  <a:schemeClr val="tx1"/>
                </a:solidFill>
                <a:effectLst/>
                <a:latin typeface="+mn-lt"/>
                <a:ea typeface="+mn-ea"/>
                <a:cs typeface="+mn-cs"/>
              </a:rPr>
              <a:t>angiotensinogeen</a:t>
            </a:r>
            <a:r>
              <a:rPr lang="nl-NL" sz="1200" kern="1200" dirty="0" smtClean="0">
                <a:solidFill>
                  <a:schemeClr val="tx1"/>
                </a:solidFill>
                <a:effectLst/>
                <a:latin typeface="+mn-lt"/>
                <a:ea typeface="+mn-ea"/>
                <a:cs typeface="+mn-cs"/>
              </a:rPr>
              <a:t> en SHBG anders </a:t>
            </a:r>
            <a:r>
              <a:rPr lang="nl-NL" sz="1200" kern="1200" dirty="0" err="1" smtClean="0">
                <a:solidFill>
                  <a:schemeClr val="tx1"/>
                </a:solidFill>
                <a:effectLst/>
                <a:latin typeface="+mn-lt"/>
                <a:ea typeface="+mn-ea"/>
                <a:cs typeface="+mn-cs"/>
              </a:rPr>
              <a:t>wordenbeïnvloed</a:t>
            </a:r>
            <a:r>
              <a:rPr lang="nl-NL" sz="1200" kern="1200" dirty="0" smtClean="0">
                <a:solidFill>
                  <a:schemeClr val="tx1"/>
                </a:solidFill>
                <a:effectLst/>
                <a:latin typeface="+mn-lt"/>
                <a:ea typeface="+mn-ea"/>
                <a:cs typeface="+mn-cs"/>
              </a:rPr>
              <a:t>. Over de betekenis van deze invloeden voor de individuele vrouw is nog weinig bekend, </a:t>
            </a:r>
            <a:r>
              <a:rPr lang="nl-NL" sz="1200" kern="1200" dirty="0" err="1" smtClean="0">
                <a:solidFill>
                  <a:schemeClr val="tx1"/>
                </a:solidFill>
                <a:effectLst/>
                <a:latin typeface="+mn-lt"/>
                <a:ea typeface="+mn-ea"/>
                <a:cs typeface="+mn-cs"/>
              </a:rPr>
              <a:t>hoeweltransdermale</a:t>
            </a:r>
            <a:r>
              <a:rPr lang="nl-NL" sz="1200" kern="1200" dirty="0" smtClean="0">
                <a:solidFill>
                  <a:schemeClr val="tx1"/>
                </a:solidFill>
                <a:effectLst/>
                <a:latin typeface="+mn-lt"/>
                <a:ea typeface="+mn-ea"/>
                <a:cs typeface="+mn-cs"/>
              </a:rPr>
              <a:t> toediening waarschijnlijk niet gepaard gaat met een verhoogde kans op </a:t>
            </a:r>
            <a:r>
              <a:rPr lang="nl-NL" sz="1200" kern="1200" dirty="0" err="1" smtClean="0">
                <a:solidFill>
                  <a:schemeClr val="tx1"/>
                </a:solidFill>
                <a:effectLst/>
                <a:latin typeface="+mn-lt"/>
                <a:ea typeface="+mn-ea"/>
                <a:cs typeface="+mn-cs"/>
              </a:rPr>
              <a:t>veneuzetrombo</a:t>
            </a:r>
            <a:r>
              <a:rPr lang="nl-NL" sz="1200" kern="1200" dirty="0" smtClean="0">
                <a:solidFill>
                  <a:schemeClr val="tx1"/>
                </a:solidFill>
                <a:effectLst/>
                <a:latin typeface="+mn-lt"/>
                <a:ea typeface="+mn-ea"/>
                <a:cs typeface="+mn-cs"/>
              </a:rPr>
              <a:t>-embolie. </a:t>
            </a:r>
          </a:p>
          <a:p>
            <a:r>
              <a:rPr lang="nl-NL" sz="1200" kern="1200" dirty="0" smtClean="0">
                <a:solidFill>
                  <a:schemeClr val="tx1"/>
                </a:solidFill>
                <a:effectLst/>
                <a:latin typeface="+mn-lt"/>
                <a:ea typeface="+mn-ea"/>
                <a:cs typeface="+mn-cs"/>
              </a:rPr>
              <a:t>-Pleisters: achterkant heup, buik of rug. Niet</a:t>
            </a:r>
            <a:r>
              <a:rPr lang="nl-NL" sz="1200" kern="1200" baseline="0" dirty="0" smtClean="0">
                <a:solidFill>
                  <a:schemeClr val="tx1"/>
                </a:solidFill>
                <a:effectLst/>
                <a:latin typeface="+mn-lt"/>
                <a:ea typeface="+mn-ea"/>
                <a:cs typeface="+mn-cs"/>
              </a:rPr>
              <a:t> op de borst!</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-Vaginaal: Toevoeging van een progestageen is niet nodig, want systemische resorptie gering </a:t>
            </a:r>
            <a:r>
              <a:rPr lang="nl-NL" sz="1200" kern="1200" dirty="0" smtClean="0">
                <a:solidFill>
                  <a:schemeClr val="tx1"/>
                </a:solidFill>
                <a:effectLst/>
                <a:latin typeface="+mn-lt"/>
                <a:ea typeface="+mn-ea"/>
                <a:cs typeface="+mn-cs"/>
                <a:sym typeface="Wingdings" panose="05000000000000000000" pitchFamily="2" charset="2"/>
              </a:rPr>
              <a:t></a:t>
            </a:r>
            <a:r>
              <a:rPr lang="nl-NL" sz="1200" kern="1200" dirty="0" smtClean="0">
                <a:solidFill>
                  <a:schemeClr val="tx1"/>
                </a:solidFill>
                <a:effectLst/>
                <a:latin typeface="+mn-lt"/>
                <a:ea typeface="+mn-ea"/>
                <a:cs typeface="+mn-cs"/>
              </a:rPr>
              <a:t> hierbij treedt geen endometriumstimulatie op. Langetermijneffecten zijn echter niet bekend.</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21</a:t>
            </a:fld>
            <a:endParaRPr lang="nl-NL"/>
          </a:p>
        </p:txBody>
      </p:sp>
    </p:spTree>
    <p:extLst>
      <p:ext uri="{BB962C8B-B14F-4D97-AF65-F5344CB8AC3E}">
        <p14:creationId xmlns:p14="http://schemas.microsoft.com/office/powerpoint/2010/main" val="1486202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-Liefst lokaal </a:t>
            </a:r>
            <a:r>
              <a:rPr lang="nl-NL" sz="1200" kern="1200" dirty="0" err="1" smtClean="0">
                <a:solidFill>
                  <a:schemeClr val="tx1"/>
                </a:solidFill>
                <a:effectLst/>
                <a:latin typeface="+mn-lt"/>
                <a:ea typeface="+mn-ea"/>
                <a:cs typeface="+mn-cs"/>
              </a:rPr>
              <a:t>ivm</a:t>
            </a:r>
            <a:r>
              <a:rPr lang="nl-NL" sz="1200" kern="1200" dirty="0" smtClean="0">
                <a:solidFill>
                  <a:schemeClr val="tx1"/>
                </a:solidFill>
                <a:effectLst/>
                <a:latin typeface="+mn-lt"/>
                <a:ea typeface="+mn-ea"/>
                <a:cs typeface="+mn-cs"/>
              </a:rPr>
              <a:t> bijwerkingen. Vaginale klachten voorkeur voor vaginale behandeling.</a:t>
            </a:r>
          </a:p>
          <a:p>
            <a:r>
              <a:rPr lang="nl-NL" sz="1200" kern="1200" dirty="0" smtClean="0">
                <a:solidFill>
                  <a:schemeClr val="tx1"/>
                </a:solidFill>
                <a:effectLst/>
                <a:latin typeface="+mn-lt"/>
                <a:ea typeface="+mn-ea"/>
                <a:cs typeface="+mn-cs"/>
              </a:rPr>
              <a:t>- Vasomotorische klachten: systemisch effectiever dan vaginaal</a:t>
            </a:r>
          </a:p>
          <a:p>
            <a:r>
              <a:rPr lang="nl-NL" sz="1200" kern="1200" dirty="0" smtClean="0">
                <a:solidFill>
                  <a:schemeClr val="tx1"/>
                </a:solidFill>
                <a:effectLst/>
                <a:latin typeface="+mn-lt"/>
                <a:ea typeface="+mn-ea"/>
                <a:cs typeface="+mn-cs"/>
              </a:rPr>
              <a:t>-Indien je kiest voor systemische toediening: transdermaal even effectief als oraal</a:t>
            </a:r>
          </a:p>
          <a:p>
            <a:r>
              <a:rPr lang="nl-NL" sz="1200" kern="1200" dirty="0" smtClean="0">
                <a:solidFill>
                  <a:schemeClr val="tx1"/>
                </a:solidFill>
                <a:effectLst/>
                <a:latin typeface="+mn-lt"/>
                <a:ea typeface="+mn-ea"/>
                <a:cs typeface="+mn-cs"/>
              </a:rPr>
              <a:t>-Hogere kans op veneuze trombo-embolie: bijv. als  BMI &gt; 30 kg/m².</a:t>
            </a:r>
          </a:p>
          <a:p>
            <a:r>
              <a:rPr lang="nl-NL" sz="1200" kern="1200" dirty="0" smtClean="0">
                <a:solidFill>
                  <a:schemeClr val="tx1"/>
                </a:solidFill>
                <a:effectLst/>
                <a:latin typeface="+mn-lt"/>
                <a:ea typeface="+mn-ea"/>
                <a:cs typeface="+mn-cs"/>
              </a:rPr>
              <a:t>-NHG noemt persoonlijke voorkeur als belangrijkste overweging voor de keuze in de toedieningsvorm.</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22</a:t>
            </a:fld>
            <a:endParaRPr lang="nl-NL"/>
          </a:p>
        </p:txBody>
      </p:sp>
    </p:spTree>
    <p:extLst>
      <p:ext uri="{BB962C8B-B14F-4D97-AF65-F5344CB8AC3E}">
        <p14:creationId xmlns:p14="http://schemas.microsoft.com/office/powerpoint/2010/main" val="3203256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Clonidine:</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-is een bloeddrukverlagend middel met centraal aangrijpende α-</a:t>
            </a:r>
            <a:r>
              <a:rPr lang="nl-NL" sz="1200" kern="1200" dirty="0" err="1" smtClean="0">
                <a:solidFill>
                  <a:schemeClr val="tx1"/>
                </a:solidFill>
                <a:effectLst/>
                <a:latin typeface="+mn-lt"/>
                <a:ea typeface="+mn-ea"/>
                <a:cs typeface="+mn-cs"/>
              </a:rPr>
              <a:t>adrenerge</a:t>
            </a:r>
            <a:r>
              <a:rPr lang="nl-NL" sz="1200" kern="1200" dirty="0" smtClean="0">
                <a:solidFill>
                  <a:schemeClr val="tx1"/>
                </a:solidFill>
                <a:effectLst/>
                <a:latin typeface="+mn-lt"/>
                <a:ea typeface="+mn-ea"/>
                <a:cs typeface="+mn-cs"/>
              </a:rPr>
              <a:t> activiteit.</a:t>
            </a:r>
          </a:p>
          <a:p>
            <a:r>
              <a:rPr lang="nl-NL" sz="1200" kern="1200" dirty="0" smtClean="0">
                <a:solidFill>
                  <a:schemeClr val="tx1"/>
                </a:solidFill>
                <a:effectLst/>
                <a:latin typeface="+mn-lt"/>
                <a:ea typeface="+mn-ea"/>
                <a:cs typeface="+mn-cs"/>
              </a:rPr>
              <a:t>-Vermindert alleen bij tamoxifen gebruikers 1 opvlieger per dag. Dus alleen bij tamoxifen gebruikers! Bij opvliegers door de overgang geen effect.</a:t>
            </a:r>
          </a:p>
          <a:p>
            <a:r>
              <a:rPr lang="nl-NL" sz="1200" kern="1200" dirty="0" smtClean="0">
                <a:solidFill>
                  <a:schemeClr val="tx1"/>
                </a:solidFill>
                <a:effectLst/>
                <a:latin typeface="+mn-lt"/>
                <a:ea typeface="+mn-ea"/>
                <a:cs typeface="+mn-cs"/>
              </a:rPr>
              <a:t>-Bijwerkingen zijn slaperigheid en droge mond. Staken van de behandeling dient door </a:t>
            </a:r>
            <a:r>
              <a:rPr lang="nl-NL" sz="1200" kern="1200" dirty="0" err="1" smtClean="0">
                <a:solidFill>
                  <a:schemeClr val="tx1"/>
                </a:solidFill>
                <a:effectLst/>
                <a:latin typeface="+mn-lt"/>
                <a:ea typeface="+mn-ea"/>
                <a:cs typeface="+mn-cs"/>
              </a:rPr>
              <a:t>uitsluipen</a:t>
            </a:r>
            <a:r>
              <a:rPr lang="nl-NL" sz="1200" kern="1200" dirty="0" smtClean="0">
                <a:solidFill>
                  <a:schemeClr val="tx1"/>
                </a:solidFill>
                <a:effectLst/>
                <a:latin typeface="+mn-lt"/>
                <a:ea typeface="+mn-ea"/>
                <a:cs typeface="+mn-cs"/>
              </a:rPr>
              <a:t> te gebeuren ter voorkoming van een rebound bloeddrukstijging.</a:t>
            </a:r>
          </a:p>
          <a:p>
            <a:r>
              <a:rPr lang="nl-NL" sz="1200" kern="1200" dirty="0" smtClean="0">
                <a:solidFill>
                  <a:schemeClr val="tx1"/>
                </a:solidFill>
                <a:effectLst/>
                <a:latin typeface="+mn-lt"/>
                <a:ea typeface="+mn-ea"/>
                <a:cs typeface="+mn-cs"/>
              </a:rPr>
              <a:t> </a:t>
            </a:r>
          </a:p>
          <a:p>
            <a:r>
              <a:rPr lang="nl-NL" sz="1200" b="1" kern="1200" dirty="0" err="1" smtClean="0">
                <a:solidFill>
                  <a:schemeClr val="tx1"/>
                </a:solidFill>
                <a:effectLst/>
                <a:latin typeface="+mn-lt"/>
                <a:ea typeface="+mn-ea"/>
                <a:cs typeface="+mn-cs"/>
              </a:rPr>
              <a:t>SSRI’s</a:t>
            </a:r>
            <a:r>
              <a:rPr lang="nl-NL" sz="1200" b="1" kern="1200" dirty="0" smtClean="0">
                <a:solidFill>
                  <a:schemeClr val="tx1"/>
                </a:solidFill>
                <a:effectLst/>
                <a:latin typeface="+mn-lt"/>
                <a:ea typeface="+mn-ea"/>
                <a:cs typeface="+mn-cs"/>
              </a:rPr>
              <a:t>:</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-Hiervoor geldt hetzelfde als voor clonidine. Alleen effect bij </a:t>
            </a:r>
            <a:r>
              <a:rPr lang="nl-NL" sz="1200" kern="1200" dirty="0" err="1" smtClean="0">
                <a:solidFill>
                  <a:schemeClr val="tx1"/>
                </a:solidFill>
                <a:effectLst/>
                <a:latin typeface="+mn-lt"/>
                <a:ea typeface="+mn-ea"/>
                <a:cs typeface="+mn-cs"/>
              </a:rPr>
              <a:t>vasomotore</a:t>
            </a:r>
            <a:r>
              <a:rPr lang="nl-NL" sz="1200" kern="1200" dirty="0" smtClean="0">
                <a:solidFill>
                  <a:schemeClr val="tx1"/>
                </a:solidFill>
                <a:effectLst/>
                <a:latin typeface="+mn-lt"/>
                <a:ea typeface="+mn-ea"/>
                <a:cs typeface="+mn-cs"/>
              </a:rPr>
              <a:t> klachten door tamoxifen. -Maar!! CI bij tamoxifen gebruik, in verband met het toegenomen risico op sterfte ten gevolge van</a:t>
            </a:r>
          </a:p>
          <a:p>
            <a:r>
              <a:rPr lang="nl-NL" sz="1200" kern="1200" dirty="0" smtClean="0">
                <a:solidFill>
                  <a:schemeClr val="tx1"/>
                </a:solidFill>
                <a:effectLst/>
                <a:latin typeface="+mn-lt"/>
                <a:ea typeface="+mn-ea"/>
                <a:cs typeface="+mn-cs"/>
              </a:rPr>
              <a:t>mammacarcinoom.</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24</a:t>
            </a:fld>
            <a:endParaRPr lang="nl-NL"/>
          </a:p>
        </p:txBody>
      </p:sp>
    </p:spTree>
    <p:extLst>
      <p:ext uri="{BB962C8B-B14F-4D97-AF65-F5344CB8AC3E}">
        <p14:creationId xmlns:p14="http://schemas.microsoft.com/office/powerpoint/2010/main" val="3660259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 volgens NHG standaard niet.</a:t>
            </a:r>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25</a:t>
            </a:fld>
            <a:endParaRPr lang="nl-NL"/>
          </a:p>
        </p:txBody>
      </p:sp>
    </p:spTree>
    <p:extLst>
      <p:ext uri="{BB962C8B-B14F-4D97-AF65-F5344CB8AC3E}">
        <p14:creationId xmlns:p14="http://schemas.microsoft.com/office/powerpoint/2010/main" val="2566188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-Zilverkaars is het meest bekende en gebruikte middel. Ook op het plaatje te zien. Wortel heeft werking.</a:t>
            </a:r>
          </a:p>
          <a:p>
            <a:r>
              <a:rPr lang="nl-NL" sz="1200" kern="1200" dirty="0" smtClean="0">
                <a:solidFill>
                  <a:schemeClr val="tx1"/>
                </a:solidFill>
                <a:effectLst/>
                <a:latin typeface="+mn-lt"/>
                <a:ea typeface="+mn-ea"/>
                <a:cs typeface="+mn-cs"/>
              </a:rPr>
              <a:t>-Effecten:</a:t>
            </a:r>
          </a:p>
          <a:p>
            <a:r>
              <a:rPr lang="nl-NL" sz="1200" kern="1200" dirty="0" smtClean="0">
                <a:solidFill>
                  <a:schemeClr val="tx1"/>
                </a:solidFill>
                <a:effectLst/>
                <a:latin typeface="+mn-lt"/>
                <a:ea typeface="+mn-ea"/>
                <a:cs typeface="+mn-cs"/>
              </a:rPr>
              <a:t>Zilverkaars centraal effect: serotonine, dopamine. Ook daarmee gepaard gaande bijwerkingen.</a:t>
            </a:r>
          </a:p>
          <a:p>
            <a:r>
              <a:rPr lang="nl-NL" sz="1200" kern="1200" dirty="0" smtClean="0">
                <a:solidFill>
                  <a:schemeClr val="tx1"/>
                </a:solidFill>
                <a:effectLst/>
                <a:latin typeface="+mn-lt"/>
                <a:ea typeface="+mn-ea"/>
                <a:cs typeface="+mn-cs"/>
              </a:rPr>
              <a:t>Sint-janskruid: zeer bekend antidepressivum</a:t>
            </a:r>
          </a:p>
          <a:p>
            <a:r>
              <a:rPr lang="nl-NL" sz="1200" kern="1200" dirty="0" smtClean="0">
                <a:solidFill>
                  <a:schemeClr val="tx1"/>
                </a:solidFill>
                <a:effectLst/>
                <a:latin typeface="+mn-lt"/>
                <a:ea typeface="+mn-ea"/>
                <a:cs typeface="+mn-cs"/>
              </a:rPr>
              <a:t>Don </a:t>
            </a:r>
            <a:r>
              <a:rPr lang="nl-NL" sz="1200" kern="1200" dirty="0" err="1" smtClean="0">
                <a:solidFill>
                  <a:schemeClr val="tx1"/>
                </a:solidFill>
                <a:effectLst/>
                <a:latin typeface="+mn-lt"/>
                <a:ea typeface="+mn-ea"/>
                <a:cs typeface="+mn-cs"/>
              </a:rPr>
              <a:t>Quai</a:t>
            </a:r>
            <a:r>
              <a:rPr lang="nl-NL" sz="1200" kern="1200" dirty="0" smtClean="0">
                <a:solidFill>
                  <a:schemeClr val="tx1"/>
                </a:solidFill>
                <a:effectLst/>
                <a:latin typeface="+mn-lt"/>
                <a:ea typeface="+mn-ea"/>
                <a:cs typeface="+mn-cs"/>
              </a:rPr>
              <a:t>: cyclus reguleren en tegengaan opvliegers</a:t>
            </a:r>
          </a:p>
          <a:p>
            <a:r>
              <a:rPr lang="nl-NL" sz="1200" kern="1200" dirty="0" smtClean="0">
                <a:solidFill>
                  <a:schemeClr val="tx1"/>
                </a:solidFill>
                <a:effectLst/>
                <a:latin typeface="+mn-lt"/>
                <a:ea typeface="+mn-ea"/>
                <a:cs typeface="+mn-cs"/>
              </a:rPr>
              <a:t>Ginkgo </a:t>
            </a:r>
            <a:r>
              <a:rPr lang="nl-NL" sz="1200" kern="1200" dirty="0" err="1" smtClean="0">
                <a:solidFill>
                  <a:schemeClr val="tx1"/>
                </a:solidFill>
                <a:effectLst/>
                <a:latin typeface="+mn-lt"/>
                <a:ea typeface="+mn-ea"/>
                <a:cs typeface="+mn-cs"/>
              </a:rPr>
              <a:t>Biloba</a:t>
            </a:r>
            <a:r>
              <a:rPr lang="nl-NL" sz="1200" kern="1200" dirty="0" smtClean="0">
                <a:solidFill>
                  <a:schemeClr val="tx1"/>
                </a:solidFill>
                <a:effectLst/>
                <a:latin typeface="+mn-lt"/>
                <a:ea typeface="+mn-ea"/>
                <a:cs typeface="+mn-cs"/>
              </a:rPr>
              <a:t>: gunstige effecten op geheugen. Ook bij etalagebenen.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-Belangrijk: bijwerkingen en interacties. Onderschat dit niet! </a:t>
            </a:r>
            <a:r>
              <a:rPr lang="nl-NL" sz="1200" kern="1200" dirty="0" err="1" smtClean="0">
                <a:solidFill>
                  <a:schemeClr val="tx1"/>
                </a:solidFill>
                <a:effectLst/>
                <a:latin typeface="+mn-lt"/>
                <a:ea typeface="+mn-ea"/>
                <a:cs typeface="+mn-cs"/>
              </a:rPr>
              <a:t>Hypericum</a:t>
            </a:r>
            <a:r>
              <a:rPr lang="nl-NL" sz="1200" kern="1200" dirty="0" smtClean="0">
                <a:solidFill>
                  <a:schemeClr val="tx1"/>
                </a:solidFill>
                <a:effectLst/>
                <a:latin typeface="+mn-lt"/>
                <a:ea typeface="+mn-ea"/>
                <a:cs typeface="+mn-cs"/>
              </a:rPr>
              <a:t> is daarom UA.</a:t>
            </a:r>
          </a:p>
          <a:p>
            <a:r>
              <a:rPr lang="nl-NL" sz="1200" kern="1200" dirty="0" smtClean="0">
                <a:solidFill>
                  <a:schemeClr val="tx1"/>
                </a:solidFill>
                <a:effectLst/>
                <a:latin typeface="+mn-lt"/>
                <a:ea typeface="+mn-ea"/>
                <a:cs typeface="+mn-cs"/>
              </a:rPr>
              <a:t>-Geen geregistreerde geneesmiddelen, dus weinig onderzoek gedaan. Zowel naar de effecten als de bijwerkingen en interacties.</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26</a:t>
            </a:fld>
            <a:endParaRPr lang="nl-NL"/>
          </a:p>
        </p:txBody>
      </p:sp>
    </p:spTree>
    <p:extLst>
      <p:ext uri="{BB962C8B-B14F-4D97-AF65-F5344CB8AC3E}">
        <p14:creationId xmlns:p14="http://schemas.microsoft.com/office/powerpoint/2010/main" val="3340879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Zonder recept bij drogist</a:t>
            </a:r>
          </a:p>
          <a:p>
            <a:r>
              <a:rPr lang="nl-NL" sz="1200" kern="1200" dirty="0" err="1" smtClean="0">
                <a:solidFill>
                  <a:schemeClr val="tx1"/>
                </a:solidFill>
                <a:effectLst/>
                <a:latin typeface="+mn-lt"/>
                <a:ea typeface="+mn-ea"/>
                <a:cs typeface="+mn-cs"/>
              </a:rPr>
              <a:t>Famosan</a:t>
            </a:r>
            <a:r>
              <a:rPr lang="nl-NL" sz="1200" kern="1200" dirty="0" smtClean="0">
                <a:solidFill>
                  <a:schemeClr val="tx1"/>
                </a:solidFill>
                <a:effectLst/>
                <a:latin typeface="+mn-lt"/>
                <a:ea typeface="+mn-ea"/>
                <a:cs typeface="+mn-cs"/>
              </a:rPr>
              <a:t> van A. Vogel heel bekend.</a:t>
            </a:r>
          </a:p>
          <a:p>
            <a:r>
              <a:rPr lang="nl-NL" sz="1200" kern="1200" dirty="0" smtClean="0">
                <a:solidFill>
                  <a:schemeClr val="tx1"/>
                </a:solidFill>
                <a:effectLst/>
                <a:latin typeface="+mn-lt"/>
                <a:ea typeface="+mn-ea"/>
                <a:cs typeface="+mn-cs"/>
              </a:rPr>
              <a:t>-Diverse producten: A Vogel totaal: ook zilverkaars. Zink, Magnesium (vermoeidheid, spieren)</a:t>
            </a:r>
          </a:p>
          <a:p>
            <a:r>
              <a:rPr lang="nl-NL" sz="1200" kern="1200" dirty="0" smtClean="0">
                <a:solidFill>
                  <a:schemeClr val="tx1"/>
                </a:solidFill>
                <a:effectLst/>
                <a:latin typeface="+mn-lt"/>
                <a:ea typeface="+mn-ea"/>
                <a:cs typeface="+mn-cs"/>
              </a:rPr>
              <a:t>-</a:t>
            </a:r>
            <a:r>
              <a:rPr lang="nl-NL" sz="1200" kern="1200" dirty="0" err="1" smtClean="0">
                <a:solidFill>
                  <a:schemeClr val="tx1"/>
                </a:solidFill>
                <a:effectLst/>
                <a:latin typeface="+mn-lt"/>
                <a:ea typeface="+mn-ea"/>
                <a:cs typeface="+mn-cs"/>
              </a:rPr>
              <a:t>Davitamon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multivitamine</a:t>
            </a:r>
            <a:r>
              <a:rPr lang="nl-NL" sz="1200" kern="1200" dirty="0" smtClean="0">
                <a:solidFill>
                  <a:schemeClr val="tx1"/>
                </a:solidFill>
                <a:effectLst/>
                <a:latin typeface="+mn-lt"/>
                <a:ea typeface="+mn-ea"/>
                <a:cs typeface="+mn-cs"/>
              </a:rPr>
              <a:t> en zilverkaars.</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27</a:t>
            </a:fld>
            <a:endParaRPr lang="nl-NL"/>
          </a:p>
        </p:txBody>
      </p:sp>
    </p:spTree>
    <p:extLst>
      <p:ext uri="{BB962C8B-B14F-4D97-AF65-F5344CB8AC3E}">
        <p14:creationId xmlns:p14="http://schemas.microsoft.com/office/powerpoint/2010/main" val="3802045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Daadwerkelijk oestrogene werking. Kan dus ook dezelfde bijwerkingen geven.</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28</a:t>
            </a:fld>
            <a:endParaRPr lang="nl-NL"/>
          </a:p>
        </p:txBody>
      </p:sp>
    </p:spTree>
    <p:extLst>
      <p:ext uri="{BB962C8B-B14F-4D97-AF65-F5344CB8AC3E}">
        <p14:creationId xmlns:p14="http://schemas.microsoft.com/office/powerpoint/2010/main" val="4126173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-Weinig onderzoek, zowel naar de effecten als de bijwerkingen en interacties.</a:t>
            </a:r>
          </a:p>
          <a:p>
            <a:r>
              <a:rPr lang="nl-NL" sz="1200" kern="1200" dirty="0" smtClean="0">
                <a:solidFill>
                  <a:schemeClr val="tx1"/>
                </a:solidFill>
                <a:effectLst/>
                <a:latin typeface="+mn-lt"/>
                <a:ea typeface="+mn-ea"/>
                <a:cs typeface="+mn-cs"/>
              </a:rPr>
              <a:t>Eerst moeten de effecten van </a:t>
            </a:r>
            <a:r>
              <a:rPr lang="nl-NL" sz="1200" kern="1200" dirty="0" err="1" smtClean="0">
                <a:solidFill>
                  <a:schemeClr val="tx1"/>
                </a:solidFill>
                <a:effectLst/>
                <a:latin typeface="+mn-lt"/>
                <a:ea typeface="+mn-ea"/>
                <a:cs typeface="+mn-cs"/>
              </a:rPr>
              <a:t>fyto</a:t>
            </a:r>
            <a:r>
              <a:rPr lang="nl-NL" sz="1200" kern="1200" dirty="0" smtClean="0">
                <a:solidFill>
                  <a:schemeClr val="tx1"/>
                </a:solidFill>
                <a:effectLst/>
                <a:latin typeface="+mn-lt"/>
                <a:ea typeface="+mn-ea"/>
                <a:cs typeface="+mn-cs"/>
              </a:rPr>
              <a:t>-oestrogenen op verschillende weefsels goed worden gedocumenteerd. Tevens moeten er resultaten van prospectief en gerandomiseerd onderzoek naar de werking en de bijwerkingen </a:t>
            </a:r>
            <a:r>
              <a:rPr lang="nl-NL" sz="1200" kern="1200" dirty="0" err="1" smtClean="0">
                <a:solidFill>
                  <a:schemeClr val="tx1"/>
                </a:solidFill>
                <a:effectLst/>
                <a:latin typeface="+mn-lt"/>
                <a:ea typeface="+mn-ea"/>
                <a:cs typeface="+mn-cs"/>
              </a:rPr>
              <a:t>beschikbaarkomen</a:t>
            </a:r>
            <a:r>
              <a:rPr lang="nl-NL" sz="1200" kern="1200" dirty="0" smtClean="0">
                <a:solidFill>
                  <a:schemeClr val="tx1"/>
                </a:solidFill>
                <a:effectLst/>
                <a:latin typeface="+mn-lt"/>
                <a:ea typeface="+mn-ea"/>
                <a:cs typeface="+mn-cs"/>
              </a:rPr>
              <a:t>. Pas dan is het mogelijk om te oordelen over de voordelen maar ook over de gevaren van deze producten.</a:t>
            </a:r>
          </a:p>
          <a:p>
            <a:r>
              <a:rPr lang="nl-NL" sz="1200" kern="1200" dirty="0" smtClean="0">
                <a:solidFill>
                  <a:schemeClr val="tx1"/>
                </a:solidFill>
                <a:effectLst/>
                <a:latin typeface="+mn-lt"/>
                <a:ea typeface="+mn-ea"/>
                <a:cs typeface="+mn-cs"/>
              </a:rPr>
              <a:t>-Als voorbeeld Soja</a:t>
            </a:r>
            <a:r>
              <a:rPr lang="nl-NL" sz="1200" kern="1200" baseline="0" dirty="0" smtClean="0">
                <a:solidFill>
                  <a:schemeClr val="tx1"/>
                </a:solidFill>
                <a:effectLst/>
                <a:latin typeface="+mn-lt"/>
                <a:ea typeface="+mn-ea"/>
                <a:cs typeface="+mn-cs"/>
              </a:rPr>
              <a:t> op de volgende sheet</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29</a:t>
            </a:fld>
            <a:endParaRPr lang="nl-NL"/>
          </a:p>
        </p:txBody>
      </p:sp>
    </p:spTree>
    <p:extLst>
      <p:ext uri="{BB962C8B-B14F-4D97-AF65-F5344CB8AC3E}">
        <p14:creationId xmlns:p14="http://schemas.microsoft.com/office/powerpoint/2010/main" val="3683872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-Uit onderzoek komt naar voren dat Aziatische vrouwen die van kinds af aan dagelijks (2 tot 3) sojaproducten gebruiken, mogelijk een kleinere kans hebben op het krijgen van borstkanker. Vervolgonderzoek moet aantonen of het beschermende effect wel puur door de soja komt. Mogelijk hebben ook andere aspecten van de Aziatische keuken en leefstijl invloed op het ontstaan van borstkanker. </a:t>
            </a:r>
          </a:p>
          <a:p>
            <a:r>
              <a:rPr lang="nl-NL" sz="1200" kern="1200" dirty="0" smtClean="0">
                <a:solidFill>
                  <a:schemeClr val="tx1"/>
                </a:solidFill>
                <a:effectLst/>
                <a:latin typeface="+mn-lt"/>
                <a:ea typeface="+mn-ea"/>
                <a:cs typeface="+mn-cs"/>
              </a:rPr>
              <a:t>-Goed epidemiologisch onderzoek van deze verbanden, waarbij rekening wordt gehouden met '</a:t>
            </a:r>
            <a:r>
              <a:rPr lang="nl-NL" sz="1200" kern="1200" dirty="0" err="1" smtClean="0">
                <a:solidFill>
                  <a:schemeClr val="tx1"/>
                </a:solidFill>
                <a:effectLst/>
                <a:latin typeface="+mn-lt"/>
                <a:ea typeface="+mn-ea"/>
                <a:cs typeface="+mn-cs"/>
              </a:rPr>
              <a:t>confounders</a:t>
            </a:r>
            <a:r>
              <a:rPr lang="nl-NL" sz="1200" kern="1200" dirty="0" smtClean="0">
                <a:solidFill>
                  <a:schemeClr val="tx1"/>
                </a:solidFill>
                <a:effectLst/>
                <a:latin typeface="+mn-lt"/>
                <a:ea typeface="+mn-ea"/>
                <a:cs typeface="+mn-cs"/>
              </a:rPr>
              <a:t>', is schaars. Tevens zijn de uitkomsten van in-vivo- en in-vitro-onderzoek nogal eens tegenstrijdig.</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30</a:t>
            </a:fld>
            <a:endParaRPr lang="nl-NL"/>
          </a:p>
        </p:txBody>
      </p:sp>
    </p:spTree>
    <p:extLst>
      <p:ext uri="{BB962C8B-B14F-4D97-AF65-F5344CB8AC3E}">
        <p14:creationId xmlns:p14="http://schemas.microsoft.com/office/powerpoint/2010/main" val="399263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Grootste groep: 45-64 jaar. Zowel de prevalentie als incidentie het grootst is.</a:t>
            </a:r>
          </a:p>
          <a:p>
            <a:r>
              <a:rPr lang="nl-NL" sz="1200" kern="1200" dirty="0" smtClean="0">
                <a:solidFill>
                  <a:schemeClr val="tx1"/>
                </a:solidFill>
                <a:effectLst/>
                <a:latin typeface="+mn-lt"/>
                <a:ea typeface="+mn-ea"/>
                <a:cs typeface="+mn-cs"/>
              </a:rPr>
              <a:t>17 van de 1000 vrouwen vindt de klachten zo hinderlijk dat ze hiervoor naar de huisarts gaan.</a:t>
            </a:r>
          </a:p>
          <a:p>
            <a:r>
              <a:rPr lang="nl-NL" sz="1200" b="0" i="0" u="none" strike="noStrike" kern="1200" baseline="0" dirty="0" smtClean="0">
                <a:solidFill>
                  <a:schemeClr val="tx1"/>
                </a:solidFill>
                <a:latin typeface="+mn-lt"/>
                <a:ea typeface="+mn-ea"/>
                <a:cs typeface="+mn-cs"/>
              </a:rPr>
              <a:t>In 2003 bedroeg deze incidentie nog 30. In de tussentijd veel publicaties over risico’s hormoonpreparaten, waardoor </a:t>
            </a:r>
            <a:r>
              <a:rPr lang="nl-NL" sz="1200" b="0" i="0" u="none" strike="noStrike" kern="1200" baseline="0" dirty="0" err="1" smtClean="0">
                <a:solidFill>
                  <a:schemeClr val="tx1"/>
                </a:solidFill>
                <a:latin typeface="+mn-lt"/>
                <a:ea typeface="+mn-ea"/>
                <a:cs typeface="+mn-cs"/>
              </a:rPr>
              <a:t>patienten</a:t>
            </a:r>
            <a:r>
              <a:rPr lang="nl-NL" sz="1200" b="0" i="0" u="none" strike="noStrike" kern="1200" baseline="0" dirty="0" smtClean="0">
                <a:solidFill>
                  <a:schemeClr val="tx1"/>
                </a:solidFill>
                <a:latin typeface="+mn-lt"/>
                <a:ea typeface="+mn-ea"/>
                <a:cs typeface="+mn-cs"/>
              </a:rPr>
              <a:t> ook terughoudender werden.</a:t>
            </a:r>
            <a:endParaRPr lang="nl-NL" dirty="0" smtClean="0"/>
          </a:p>
          <a:p>
            <a:r>
              <a:rPr lang="nl-NL" sz="1200" kern="1200" dirty="0" smtClean="0">
                <a:solidFill>
                  <a:schemeClr val="tx1"/>
                </a:solidFill>
                <a:effectLst/>
                <a:latin typeface="+mn-lt"/>
                <a:ea typeface="+mn-ea"/>
                <a:cs typeface="+mn-cs"/>
              </a:rPr>
              <a:t>Incidentie</a:t>
            </a:r>
            <a:r>
              <a:rPr lang="nl-NL" sz="1200" u="sng" kern="1200" dirty="0" smtClean="0">
                <a:solidFill>
                  <a:schemeClr val="tx1"/>
                </a:solidFill>
                <a:effectLst/>
                <a:latin typeface="+mn-lt"/>
                <a:ea typeface="+mn-ea"/>
                <a:cs typeface="+mn-cs"/>
              </a:rPr>
              <a:t>: aantal nieuwe gevallen</a:t>
            </a:r>
            <a:r>
              <a:rPr lang="nl-NL" sz="1200" kern="1200" dirty="0" smtClean="0">
                <a:solidFill>
                  <a:schemeClr val="tx1"/>
                </a:solidFill>
                <a:effectLst/>
                <a:latin typeface="+mn-lt"/>
                <a:ea typeface="+mn-ea"/>
                <a:cs typeface="+mn-cs"/>
              </a:rPr>
              <a:t> in een bepaalde periode gedeeld door het totale aantal personen in deze groep</a:t>
            </a:r>
          </a:p>
          <a:p>
            <a:r>
              <a:rPr lang="nl-NL" sz="1200" kern="1200" dirty="0" smtClean="0">
                <a:solidFill>
                  <a:schemeClr val="tx1"/>
                </a:solidFill>
                <a:effectLst/>
                <a:latin typeface="+mn-lt"/>
                <a:ea typeface="+mn-ea"/>
                <a:cs typeface="+mn-cs"/>
              </a:rPr>
              <a:t>Prevalentie</a:t>
            </a:r>
            <a:r>
              <a:rPr lang="nl-NL" sz="1200" u="sng" kern="1200" dirty="0" smtClean="0">
                <a:solidFill>
                  <a:schemeClr val="tx1"/>
                </a:solidFill>
                <a:effectLst/>
                <a:latin typeface="+mn-lt"/>
                <a:ea typeface="+mn-ea"/>
                <a:cs typeface="+mn-cs"/>
              </a:rPr>
              <a:t>: totaal aantal patiënten</a:t>
            </a:r>
            <a:r>
              <a:rPr lang="nl-NL" sz="1200" kern="1200" dirty="0" smtClean="0">
                <a:solidFill>
                  <a:schemeClr val="tx1"/>
                </a:solidFill>
                <a:effectLst/>
                <a:latin typeface="+mn-lt"/>
                <a:ea typeface="+mn-ea"/>
                <a:cs typeface="+mn-cs"/>
              </a:rPr>
              <a:t> op een bepaald tijdstip</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3</a:t>
            </a:fld>
            <a:endParaRPr lang="nl-NL"/>
          </a:p>
        </p:txBody>
      </p:sp>
    </p:spTree>
    <p:extLst>
      <p:ext uri="{BB962C8B-B14F-4D97-AF65-F5344CB8AC3E}">
        <p14:creationId xmlns:p14="http://schemas.microsoft.com/office/powerpoint/2010/main" val="55133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-Van slechts enkele preparaten is aangetoond dat zij opvliegers kunnen verminderen, maar op basis van </a:t>
            </a:r>
            <a:r>
              <a:rPr lang="nl-NL" sz="1200" kern="1200" dirty="0" err="1" smtClean="0">
                <a:solidFill>
                  <a:schemeClr val="tx1"/>
                </a:solidFill>
                <a:effectLst/>
                <a:latin typeface="+mn-lt"/>
                <a:ea typeface="+mn-ea"/>
                <a:cs typeface="+mn-cs"/>
              </a:rPr>
              <a:t>dehuidige</a:t>
            </a:r>
            <a:r>
              <a:rPr lang="nl-NL" sz="1200" kern="1200" dirty="0" smtClean="0">
                <a:solidFill>
                  <a:schemeClr val="tx1"/>
                </a:solidFill>
                <a:effectLst/>
                <a:latin typeface="+mn-lt"/>
                <a:ea typeface="+mn-ea"/>
                <a:cs typeface="+mn-cs"/>
              </a:rPr>
              <a:t> gegevens kan het (grotendeels) om een placebo-effect gaan. Ten aanzien van zeer langdurig gebruik ontbreken gegevens omtrent werkzaamheid en veiligheid.</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31</a:t>
            </a:fld>
            <a:endParaRPr lang="nl-NL"/>
          </a:p>
        </p:txBody>
      </p:sp>
    </p:spTree>
    <p:extLst>
      <p:ext uri="{BB962C8B-B14F-4D97-AF65-F5344CB8AC3E}">
        <p14:creationId xmlns:p14="http://schemas.microsoft.com/office/powerpoint/2010/main" val="900269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https://create.kahoot.it/</a:t>
            </a:r>
          </a:p>
          <a:p>
            <a:r>
              <a:rPr lang="nl-NL" dirty="0" smtClean="0"/>
              <a:t>My </a:t>
            </a:r>
            <a:r>
              <a:rPr lang="nl-NL" dirty="0" err="1" smtClean="0"/>
              <a:t>cahoots</a:t>
            </a:r>
            <a:endParaRPr lang="nl-NL" dirty="0" smtClean="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4</a:t>
            </a:fld>
            <a:endParaRPr lang="nl-NL"/>
          </a:p>
        </p:txBody>
      </p:sp>
    </p:spTree>
    <p:extLst>
      <p:ext uri="{BB962C8B-B14F-4D97-AF65-F5344CB8AC3E}">
        <p14:creationId xmlns:p14="http://schemas.microsoft.com/office/powerpoint/2010/main" val="155179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NHG heeft een terughoudend beleid wat betreft het voorschrijven van HST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In 2001</a:t>
            </a:r>
            <a:r>
              <a:rPr lang="nl-NL" sz="1200" kern="1200" baseline="0" dirty="0" smtClean="0">
                <a:solidFill>
                  <a:schemeClr val="tx1"/>
                </a:solidFill>
                <a:effectLst/>
                <a:latin typeface="+mn-lt"/>
                <a:ea typeface="+mn-ea"/>
                <a:cs typeface="+mn-cs"/>
              </a:rPr>
              <a:t> bedroeg dit nog 5,6% Is dus iets gedaald.</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5</a:t>
            </a:fld>
            <a:endParaRPr lang="nl-NL"/>
          </a:p>
        </p:txBody>
      </p:sp>
    </p:spTree>
    <p:extLst>
      <p:ext uri="{BB962C8B-B14F-4D97-AF65-F5344CB8AC3E}">
        <p14:creationId xmlns:p14="http://schemas.microsoft.com/office/powerpoint/2010/main" val="3970952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Leeftijd en depressie hebben hier niets mee te maken. </a:t>
            </a:r>
          </a:p>
          <a:p>
            <a:r>
              <a:rPr lang="nl-NL" dirty="0" smtClean="0"/>
              <a:t>Roken is cardiovasculaire</a:t>
            </a:r>
            <a:r>
              <a:rPr lang="nl-NL" baseline="0" dirty="0" smtClean="0"/>
              <a:t> risicofactor, zie CVRM standaard</a:t>
            </a:r>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6</a:t>
            </a:fld>
            <a:endParaRPr lang="nl-NL"/>
          </a:p>
        </p:txBody>
      </p:sp>
    </p:spTree>
    <p:extLst>
      <p:ext uri="{BB962C8B-B14F-4D97-AF65-F5344CB8AC3E}">
        <p14:creationId xmlns:p14="http://schemas.microsoft.com/office/powerpoint/2010/main" val="159354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1-2 </a:t>
            </a:r>
            <a:r>
              <a:rPr lang="nl-NL" sz="1200" kern="1200" dirty="0" err="1" smtClean="0">
                <a:solidFill>
                  <a:schemeClr val="tx1"/>
                </a:solidFill>
                <a:effectLst/>
                <a:latin typeface="+mn-lt"/>
                <a:ea typeface="+mn-ea"/>
                <a:cs typeface="+mn-cs"/>
              </a:rPr>
              <a:t>cardiovaculaire</a:t>
            </a:r>
            <a:r>
              <a:rPr lang="nl-NL" sz="1200" kern="1200" dirty="0" smtClean="0">
                <a:solidFill>
                  <a:schemeClr val="tx1"/>
                </a:solidFill>
                <a:effectLst/>
                <a:latin typeface="+mn-lt"/>
                <a:ea typeface="+mn-ea"/>
                <a:cs typeface="+mn-cs"/>
              </a:rPr>
              <a:t> risicofactoren. Hormoontherapie verhoogt het risico op hartvaatziekten (CVA, trombo-embolie en </a:t>
            </a:r>
            <a:r>
              <a:rPr lang="nl-NL" sz="1200" kern="1200" dirty="0" err="1" smtClean="0">
                <a:solidFill>
                  <a:schemeClr val="tx1"/>
                </a:solidFill>
                <a:effectLst/>
                <a:latin typeface="+mn-lt"/>
                <a:ea typeface="+mn-ea"/>
                <a:cs typeface="+mn-cs"/>
              </a:rPr>
              <a:t>actuut</a:t>
            </a:r>
            <a:r>
              <a:rPr lang="nl-NL" sz="1200" kern="1200" dirty="0" smtClean="0">
                <a:solidFill>
                  <a:schemeClr val="tx1"/>
                </a:solidFill>
                <a:effectLst/>
                <a:latin typeface="+mn-lt"/>
                <a:ea typeface="+mn-ea"/>
                <a:cs typeface="+mn-cs"/>
              </a:rPr>
              <a:t> myocard infarct).  Zie </a:t>
            </a:r>
            <a:r>
              <a:rPr lang="nl-NL" sz="1200" kern="1200" dirty="0" err="1" smtClean="0">
                <a:solidFill>
                  <a:schemeClr val="tx1"/>
                </a:solidFill>
                <a:effectLst/>
                <a:latin typeface="+mn-lt"/>
                <a:ea typeface="+mn-ea"/>
                <a:cs typeface="+mn-cs"/>
              </a:rPr>
              <a:t>cvrm</a:t>
            </a:r>
            <a:r>
              <a:rPr lang="nl-NL" sz="1200" kern="1200" dirty="0" smtClean="0">
                <a:solidFill>
                  <a:schemeClr val="tx1"/>
                </a:solidFill>
                <a:effectLst/>
                <a:latin typeface="+mn-lt"/>
                <a:ea typeface="+mn-ea"/>
                <a:cs typeface="+mn-cs"/>
              </a:rPr>
              <a:t> standaard.</a:t>
            </a:r>
          </a:p>
          <a:p>
            <a:r>
              <a:rPr lang="nl-NL" sz="1200" kern="1200" dirty="0" smtClean="0">
                <a:solidFill>
                  <a:schemeClr val="tx1"/>
                </a:solidFill>
                <a:effectLst/>
                <a:latin typeface="+mn-lt"/>
                <a:ea typeface="+mn-ea"/>
                <a:cs typeface="+mn-cs"/>
              </a:rPr>
              <a:t>3. Risico op trombo-embolie verhoogd met oestrogenen</a:t>
            </a:r>
          </a:p>
          <a:p>
            <a:r>
              <a:rPr lang="nl-NL" sz="1200" kern="1200" dirty="0" smtClean="0">
                <a:solidFill>
                  <a:schemeClr val="tx1"/>
                </a:solidFill>
                <a:effectLst/>
                <a:latin typeface="+mn-lt"/>
                <a:ea typeface="+mn-ea"/>
                <a:cs typeface="+mn-cs"/>
              </a:rPr>
              <a:t>4. Hormoontherapie verhoogt risico op mammacarcinoom</a:t>
            </a:r>
          </a:p>
          <a:p>
            <a:r>
              <a:rPr lang="nl-NL" sz="1200" kern="1200" dirty="0" smtClean="0">
                <a:solidFill>
                  <a:schemeClr val="tx1"/>
                </a:solidFill>
                <a:effectLst/>
                <a:latin typeface="+mn-lt"/>
                <a:ea typeface="+mn-ea"/>
                <a:cs typeface="+mn-cs"/>
              </a:rPr>
              <a:t>5. Lever speelt een belangrijke rol bij het metabolisme van oestrogenen.</a:t>
            </a:r>
          </a:p>
          <a:p>
            <a:r>
              <a:rPr lang="nl-NL" sz="1200" kern="1200" dirty="0" smtClean="0">
                <a:solidFill>
                  <a:schemeClr val="tx1"/>
                </a:solidFill>
                <a:effectLst/>
                <a:latin typeface="+mn-lt"/>
                <a:ea typeface="+mn-ea"/>
                <a:cs typeface="+mn-cs"/>
              </a:rPr>
              <a:t>6. Het is aangetoond dat systemische oestrogeen-monotherapie tot meer endometriumhyperplasie leidt (bewijskracht niveau A1)49 .</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7</a:t>
            </a:fld>
            <a:endParaRPr lang="nl-NL"/>
          </a:p>
        </p:txBody>
      </p:sp>
    </p:spTree>
    <p:extLst>
      <p:ext uri="{BB962C8B-B14F-4D97-AF65-F5344CB8AC3E}">
        <p14:creationId xmlns:p14="http://schemas.microsoft.com/office/powerpoint/2010/main" val="315601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-Voorlichting volstaat vaak, medicamenteuze behandeling zelden nodig. Terug te zien in 4%.</a:t>
            </a:r>
          </a:p>
          <a:p>
            <a:r>
              <a:rPr lang="nl-NL" sz="1200" kern="1200" dirty="0" smtClean="0">
                <a:solidFill>
                  <a:schemeClr val="tx1"/>
                </a:solidFill>
                <a:effectLst/>
                <a:latin typeface="+mn-lt"/>
                <a:ea typeface="+mn-ea"/>
                <a:cs typeface="+mn-cs"/>
              </a:rPr>
              <a:t>-Het zijn namelijk hinderlijke klachten, maar de bijwerkingen zijn hoewel zeldzaam, potentieel ernstig. –Wel bewezen effectief, ook atypische klachten verminderen.</a:t>
            </a:r>
          </a:p>
          <a:p>
            <a:r>
              <a:rPr lang="nl-NL" sz="1200" kern="1200" dirty="0" smtClean="0">
                <a:solidFill>
                  <a:schemeClr val="tx1"/>
                </a:solidFill>
                <a:effectLst/>
                <a:latin typeface="+mn-lt"/>
                <a:ea typeface="+mn-ea"/>
                <a:cs typeface="+mn-cs"/>
              </a:rPr>
              <a:t>-Risicofactoren, zie vorige sheet.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-Zo kort mogelijk: zie volgende sheet</a:t>
            </a:r>
          </a:p>
          <a:p>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8</a:t>
            </a:fld>
            <a:endParaRPr lang="nl-NL"/>
          </a:p>
        </p:txBody>
      </p:sp>
    </p:spTree>
    <p:extLst>
      <p:ext uri="{BB962C8B-B14F-4D97-AF65-F5344CB8AC3E}">
        <p14:creationId xmlns:p14="http://schemas.microsoft.com/office/powerpoint/2010/main" val="254265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-Vermindering van de </a:t>
            </a:r>
            <a:r>
              <a:rPr lang="nl-NL" sz="1200" kern="1200" dirty="0" err="1" smtClean="0">
                <a:solidFill>
                  <a:schemeClr val="tx1"/>
                </a:solidFill>
                <a:effectLst/>
                <a:latin typeface="+mn-lt"/>
                <a:ea typeface="+mn-ea"/>
                <a:cs typeface="+mn-cs"/>
              </a:rPr>
              <a:t>menopauzale</a:t>
            </a:r>
            <a:r>
              <a:rPr lang="nl-NL" sz="1200" kern="1200" dirty="0" smtClean="0">
                <a:solidFill>
                  <a:schemeClr val="tx1"/>
                </a:solidFill>
                <a:effectLst/>
                <a:latin typeface="+mn-lt"/>
                <a:ea typeface="+mn-ea"/>
                <a:cs typeface="+mn-cs"/>
              </a:rPr>
              <a:t> symptomen wordt tijdens de eerste weken van de behandeling bereikt.</a:t>
            </a:r>
          </a:p>
          <a:p>
            <a:r>
              <a:rPr lang="nl-NL" sz="1200" kern="1200" dirty="0" smtClean="0">
                <a:solidFill>
                  <a:schemeClr val="tx1"/>
                </a:solidFill>
                <a:effectLst/>
                <a:latin typeface="+mn-lt"/>
                <a:ea typeface="+mn-ea"/>
                <a:cs typeface="+mn-cs"/>
              </a:rPr>
              <a:t> </a:t>
            </a:r>
          </a:p>
          <a:p>
            <a:r>
              <a:rPr lang="nl-NL" sz="1200" kern="1200" dirty="0" err="1" smtClean="0">
                <a:solidFill>
                  <a:schemeClr val="tx1"/>
                </a:solidFill>
                <a:effectLst/>
                <a:latin typeface="+mn-lt"/>
                <a:ea typeface="+mn-ea"/>
                <a:cs typeface="+mn-cs"/>
              </a:rPr>
              <a:t>Vasomotore</a:t>
            </a:r>
            <a:r>
              <a:rPr lang="nl-NL" sz="1200" kern="1200" dirty="0" smtClean="0">
                <a:solidFill>
                  <a:schemeClr val="tx1"/>
                </a:solidFill>
                <a:effectLst/>
                <a:latin typeface="+mn-lt"/>
                <a:ea typeface="+mn-ea"/>
                <a:cs typeface="+mn-cs"/>
              </a:rPr>
              <a:t> klachten</a:t>
            </a:r>
          </a:p>
          <a:p>
            <a:r>
              <a:rPr lang="nl-NL" sz="1200" kern="1200" dirty="0" smtClean="0">
                <a:solidFill>
                  <a:schemeClr val="tx1"/>
                </a:solidFill>
                <a:effectLst/>
                <a:latin typeface="+mn-lt"/>
                <a:ea typeface="+mn-ea"/>
                <a:cs typeface="+mn-cs"/>
              </a:rPr>
              <a:t>-Na 3 maanden evaluatie effect. Verhoging dosering wordt niet aanbevolen, evt. switch </a:t>
            </a:r>
          </a:p>
          <a:p>
            <a:r>
              <a:rPr lang="nl-NL" sz="1200" kern="1200" dirty="0" smtClean="0">
                <a:solidFill>
                  <a:schemeClr val="tx1"/>
                </a:solidFill>
                <a:effectLst/>
                <a:latin typeface="+mn-lt"/>
                <a:ea typeface="+mn-ea"/>
                <a:cs typeface="+mn-cs"/>
              </a:rPr>
              <a:t>-Na 6 maanden op de proef staken. Klachten kunnen binnen 1-2 weken terugkeren. Dan verlenging met 6 maanden.</a:t>
            </a:r>
          </a:p>
          <a:p>
            <a:r>
              <a:rPr lang="nl-NL" sz="1200" kern="1200" dirty="0" smtClean="0">
                <a:solidFill>
                  <a:schemeClr val="tx1"/>
                </a:solidFill>
                <a:effectLst/>
                <a:latin typeface="+mn-lt"/>
                <a:ea typeface="+mn-ea"/>
                <a:cs typeface="+mn-cs"/>
              </a:rPr>
              <a:t>-Hoe langer gebruik, hoe groter het risico op ernstige bijwerkingen.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Vaginale Atrofie</a:t>
            </a:r>
          </a:p>
          <a:p>
            <a:r>
              <a:rPr lang="nl-NL" sz="1200" kern="1200" dirty="0" smtClean="0">
                <a:solidFill>
                  <a:schemeClr val="tx1"/>
                </a:solidFill>
                <a:effectLst/>
                <a:latin typeface="+mn-lt"/>
                <a:ea typeface="+mn-ea"/>
                <a:cs typeface="+mn-cs"/>
              </a:rPr>
              <a:t>- Bewijs voor effect en veiligheid op de lange termijn ontbreekt.</a:t>
            </a:r>
          </a:p>
          <a:p>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745DB510-9E11-4DEF-8FD2-3035B2F3DDAC}" type="slidenum">
              <a:rPr lang="nl-NL" smtClean="0"/>
              <a:t>9</a:t>
            </a:fld>
            <a:endParaRPr lang="nl-NL"/>
          </a:p>
        </p:txBody>
      </p:sp>
    </p:spTree>
    <p:extLst>
      <p:ext uri="{BB962C8B-B14F-4D97-AF65-F5344CB8AC3E}">
        <p14:creationId xmlns:p14="http://schemas.microsoft.com/office/powerpoint/2010/main" val="43360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smtClean="0"/>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69B6E4CC-E47A-4D24-9813-4FCCC8240B09}" type="datetimeFigureOut">
              <a:rPr lang="nl-NL" smtClean="0"/>
              <a:t>20-6-2017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5D3426-E75E-4495-8369-C6F396BE5902}" type="slidenum">
              <a:rPr lang="nl-NL" smtClean="0"/>
              <a:t>‹nr.›</a:t>
            </a:fld>
            <a:endParaRPr lang="nl-NL"/>
          </a:p>
        </p:txBody>
      </p:sp>
    </p:spTree>
    <p:extLst>
      <p:ext uri="{BB962C8B-B14F-4D97-AF65-F5344CB8AC3E}">
        <p14:creationId xmlns:p14="http://schemas.microsoft.com/office/powerpoint/2010/main" val="251061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69B6E4CC-E47A-4D24-9813-4FCCC8240B09}" type="datetimeFigureOut">
              <a:rPr lang="nl-NL" smtClean="0"/>
              <a:t>20-6-2017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B5D3426-E75E-4495-8369-C6F396BE5902}" type="slidenum">
              <a:rPr lang="nl-NL" smtClean="0"/>
              <a:t>‹nr.›</a:t>
            </a:fld>
            <a:endParaRPr lang="nl-NL"/>
          </a:p>
        </p:txBody>
      </p:sp>
    </p:spTree>
    <p:extLst>
      <p:ext uri="{BB962C8B-B14F-4D97-AF65-F5344CB8AC3E}">
        <p14:creationId xmlns:p14="http://schemas.microsoft.com/office/powerpoint/2010/main" val="101217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9B6E4CC-E47A-4D24-9813-4FCCC8240B09}" type="datetimeFigureOut">
              <a:rPr lang="nl-NL" smtClean="0"/>
              <a:t>20-6-2017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5D3426-E75E-4495-8369-C6F396BE5902}" type="slidenum">
              <a:rPr lang="nl-NL" smtClean="0"/>
              <a:t>‹nr.›</a:t>
            </a:fld>
            <a:endParaRPr lang="nl-NL"/>
          </a:p>
        </p:txBody>
      </p:sp>
    </p:spTree>
    <p:extLst>
      <p:ext uri="{BB962C8B-B14F-4D97-AF65-F5344CB8AC3E}">
        <p14:creationId xmlns:p14="http://schemas.microsoft.com/office/powerpoint/2010/main" val="428882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smtClean="0"/>
              <a:t>Klik om de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smtClean="0"/>
              <a:t>Klik om de modelstijlen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9B6E4CC-E47A-4D24-9813-4FCCC8240B09}" type="datetimeFigureOut">
              <a:rPr lang="nl-NL" smtClean="0"/>
              <a:t>20-6-2017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5D3426-E75E-4495-8369-C6F396BE5902}"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50882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9B6E4CC-E47A-4D24-9813-4FCCC8240B09}" type="datetimeFigureOut">
              <a:rPr lang="nl-NL" smtClean="0"/>
              <a:t>20-6-2017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5D3426-E75E-4495-8369-C6F396BE5902}" type="slidenum">
              <a:rPr lang="nl-NL" smtClean="0"/>
              <a:t>‹nr.›</a:t>
            </a:fld>
            <a:endParaRPr lang="nl-NL"/>
          </a:p>
        </p:txBody>
      </p:sp>
    </p:spTree>
    <p:extLst>
      <p:ext uri="{BB962C8B-B14F-4D97-AF65-F5344CB8AC3E}">
        <p14:creationId xmlns:p14="http://schemas.microsoft.com/office/powerpoint/2010/main" val="130501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B6E4CC-E47A-4D24-9813-4FCCC8240B09}" type="datetimeFigureOut">
              <a:rPr lang="nl-NL" smtClean="0"/>
              <a:t>20-6-2017</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5D3426-E75E-4495-8369-C6F396BE5902}" type="slidenum">
              <a:rPr lang="nl-NL" smtClean="0"/>
              <a:t>‹nr.›</a:t>
            </a:fld>
            <a:endParaRPr lang="nl-NL"/>
          </a:p>
        </p:txBody>
      </p:sp>
    </p:spTree>
    <p:extLst>
      <p:ext uri="{BB962C8B-B14F-4D97-AF65-F5344CB8AC3E}">
        <p14:creationId xmlns:p14="http://schemas.microsoft.com/office/powerpoint/2010/main" val="3828369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B6E4CC-E47A-4D24-9813-4FCCC8240B09}" type="datetimeFigureOut">
              <a:rPr lang="nl-NL" smtClean="0"/>
              <a:t>20-6-2017</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5D3426-E75E-4495-8369-C6F396BE5902}" type="slidenum">
              <a:rPr lang="nl-NL" smtClean="0"/>
              <a:t>‹nr.›</a:t>
            </a:fld>
            <a:endParaRPr lang="nl-NL"/>
          </a:p>
        </p:txBody>
      </p:sp>
    </p:spTree>
    <p:extLst>
      <p:ext uri="{BB962C8B-B14F-4D97-AF65-F5344CB8AC3E}">
        <p14:creationId xmlns:p14="http://schemas.microsoft.com/office/powerpoint/2010/main" val="2830198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9B6E4CC-E47A-4D24-9813-4FCCC8240B09}" type="datetimeFigureOut">
              <a:rPr lang="nl-NL" smtClean="0"/>
              <a:t>20-6-2017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5D3426-E75E-4495-8369-C6F396BE5902}" type="slidenum">
              <a:rPr lang="nl-NL" smtClean="0"/>
              <a:t>‹nr.›</a:t>
            </a:fld>
            <a:endParaRPr lang="nl-NL"/>
          </a:p>
        </p:txBody>
      </p:sp>
    </p:spTree>
    <p:extLst>
      <p:ext uri="{BB962C8B-B14F-4D97-AF65-F5344CB8AC3E}">
        <p14:creationId xmlns:p14="http://schemas.microsoft.com/office/powerpoint/2010/main" val="1489243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9B6E4CC-E47A-4D24-9813-4FCCC8240B09}" type="datetimeFigureOut">
              <a:rPr lang="nl-NL" smtClean="0"/>
              <a:t>20-6-2017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5D3426-E75E-4495-8369-C6F396BE5902}" type="slidenum">
              <a:rPr lang="nl-NL" smtClean="0"/>
              <a:t>‹nr.›</a:t>
            </a:fld>
            <a:endParaRPr lang="nl-NL"/>
          </a:p>
        </p:txBody>
      </p:sp>
    </p:spTree>
    <p:extLst>
      <p:ext uri="{BB962C8B-B14F-4D97-AF65-F5344CB8AC3E}">
        <p14:creationId xmlns:p14="http://schemas.microsoft.com/office/powerpoint/2010/main" val="228249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3"/>
          <p:cNvSpPr>
            <a:spLocks noGrp="1"/>
          </p:cNvSpPr>
          <p:nvPr>
            <p:ph type="dt" sz="half" idx="10"/>
          </p:nvPr>
        </p:nvSpPr>
        <p:spPr/>
        <p:txBody>
          <a:bodyPr/>
          <a:lstStyle/>
          <a:p>
            <a:fld id="{69B6E4CC-E47A-4D24-9813-4FCCC8240B09}" type="datetimeFigureOut">
              <a:rPr lang="nl-NL" smtClean="0"/>
              <a:t>20-6-2017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5D3426-E75E-4495-8369-C6F396BE5902}" type="slidenum">
              <a:rPr lang="nl-NL" smtClean="0"/>
              <a:t>‹nr.›</a:t>
            </a:fld>
            <a:endParaRPr lang="nl-NL"/>
          </a:p>
        </p:txBody>
      </p:sp>
    </p:spTree>
    <p:extLst>
      <p:ext uri="{BB962C8B-B14F-4D97-AF65-F5344CB8AC3E}">
        <p14:creationId xmlns:p14="http://schemas.microsoft.com/office/powerpoint/2010/main" val="47711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9B6E4CC-E47A-4D24-9813-4FCCC8240B09}" type="datetimeFigureOut">
              <a:rPr lang="nl-NL" smtClean="0"/>
              <a:t>20-6-2017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5D3426-E75E-4495-8369-C6F396BE5902}" type="slidenum">
              <a:rPr lang="nl-NL" smtClean="0"/>
              <a:t>‹nr.›</a:t>
            </a:fld>
            <a:endParaRPr lang="nl-NL"/>
          </a:p>
        </p:txBody>
      </p:sp>
    </p:spTree>
    <p:extLst>
      <p:ext uri="{BB962C8B-B14F-4D97-AF65-F5344CB8AC3E}">
        <p14:creationId xmlns:p14="http://schemas.microsoft.com/office/powerpoint/2010/main" val="1138697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69B6E4CC-E47A-4D24-9813-4FCCC8240B09}" type="datetimeFigureOut">
              <a:rPr lang="nl-NL" smtClean="0"/>
              <a:t>20-6-2017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B5D3426-E75E-4495-8369-C6F396BE5902}" type="slidenum">
              <a:rPr lang="nl-NL" smtClean="0"/>
              <a:t>‹nr.›</a:t>
            </a:fld>
            <a:endParaRPr lang="nl-NL"/>
          </a:p>
        </p:txBody>
      </p:sp>
    </p:spTree>
    <p:extLst>
      <p:ext uri="{BB962C8B-B14F-4D97-AF65-F5344CB8AC3E}">
        <p14:creationId xmlns:p14="http://schemas.microsoft.com/office/powerpoint/2010/main" val="200884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69B6E4CC-E47A-4D24-9813-4FCCC8240B09}" type="datetimeFigureOut">
              <a:rPr lang="nl-NL" smtClean="0"/>
              <a:t>20-6-2017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B5D3426-E75E-4495-8369-C6F396BE5902}" type="slidenum">
              <a:rPr lang="nl-NL" smtClean="0"/>
              <a:t>‹nr.›</a:t>
            </a:fld>
            <a:endParaRPr lang="nl-NL"/>
          </a:p>
        </p:txBody>
      </p:sp>
    </p:spTree>
    <p:extLst>
      <p:ext uri="{BB962C8B-B14F-4D97-AF65-F5344CB8AC3E}">
        <p14:creationId xmlns:p14="http://schemas.microsoft.com/office/powerpoint/2010/main" val="261456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7" name="Date Placeholder 2"/>
          <p:cNvSpPr>
            <a:spLocks noGrp="1"/>
          </p:cNvSpPr>
          <p:nvPr>
            <p:ph type="dt" sz="half" idx="10"/>
          </p:nvPr>
        </p:nvSpPr>
        <p:spPr/>
        <p:txBody>
          <a:bodyPr/>
          <a:lstStyle/>
          <a:p>
            <a:fld id="{69B6E4CC-E47A-4D24-9813-4FCCC8240B09}" type="datetimeFigureOut">
              <a:rPr lang="nl-NL" smtClean="0"/>
              <a:t>20-6-2017</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3B5D3426-E75E-4495-8369-C6F396BE5902}" type="slidenum">
              <a:rPr lang="nl-NL" smtClean="0"/>
              <a:t>‹nr.›</a:t>
            </a:fld>
            <a:endParaRPr lang="nl-NL"/>
          </a:p>
        </p:txBody>
      </p:sp>
    </p:spTree>
    <p:extLst>
      <p:ext uri="{BB962C8B-B14F-4D97-AF65-F5344CB8AC3E}">
        <p14:creationId xmlns:p14="http://schemas.microsoft.com/office/powerpoint/2010/main" val="284620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B6E4CC-E47A-4D24-9813-4FCCC8240B09}" type="datetimeFigureOut">
              <a:rPr lang="nl-NL" smtClean="0"/>
              <a:t>20-6-2017</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3B5D3426-E75E-4495-8369-C6F396BE5902}" type="slidenum">
              <a:rPr lang="nl-NL" smtClean="0"/>
              <a:t>‹nr.›</a:t>
            </a:fld>
            <a:endParaRPr lang="nl-NL"/>
          </a:p>
        </p:txBody>
      </p:sp>
    </p:spTree>
    <p:extLst>
      <p:ext uri="{BB962C8B-B14F-4D97-AF65-F5344CB8AC3E}">
        <p14:creationId xmlns:p14="http://schemas.microsoft.com/office/powerpoint/2010/main" val="298298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7" name="Date Placeholder 4"/>
          <p:cNvSpPr>
            <a:spLocks noGrp="1"/>
          </p:cNvSpPr>
          <p:nvPr>
            <p:ph type="dt" sz="half" idx="10"/>
          </p:nvPr>
        </p:nvSpPr>
        <p:spPr/>
        <p:txBody>
          <a:bodyPr/>
          <a:lstStyle/>
          <a:p>
            <a:fld id="{69B6E4CC-E47A-4D24-9813-4FCCC8240B09}" type="datetimeFigureOut">
              <a:rPr lang="nl-NL" smtClean="0"/>
              <a:t>20-6-2017</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3B5D3426-E75E-4495-8369-C6F396BE5902}" type="slidenum">
              <a:rPr lang="nl-NL" smtClean="0"/>
              <a:t>‹nr.›</a:t>
            </a:fld>
            <a:endParaRPr lang="nl-NL"/>
          </a:p>
        </p:txBody>
      </p:sp>
    </p:spTree>
    <p:extLst>
      <p:ext uri="{BB962C8B-B14F-4D97-AF65-F5344CB8AC3E}">
        <p14:creationId xmlns:p14="http://schemas.microsoft.com/office/powerpoint/2010/main" val="210625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69B6E4CC-E47A-4D24-9813-4FCCC8240B09}" type="datetimeFigureOut">
              <a:rPr lang="nl-NL" smtClean="0"/>
              <a:t>20-6-2017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B5D3426-E75E-4495-8369-C6F396BE5902}" type="slidenum">
              <a:rPr lang="nl-NL" smtClean="0"/>
              <a:t>‹nr.›</a:t>
            </a:fld>
            <a:endParaRPr lang="nl-NL"/>
          </a:p>
        </p:txBody>
      </p:sp>
    </p:spTree>
    <p:extLst>
      <p:ext uri="{BB962C8B-B14F-4D97-AF65-F5344CB8AC3E}">
        <p14:creationId xmlns:p14="http://schemas.microsoft.com/office/powerpoint/2010/main" val="19776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smtClean="0"/>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B6E4CC-E47A-4D24-9813-4FCCC8240B09}" type="datetimeFigureOut">
              <a:rPr lang="nl-NL" smtClean="0"/>
              <a:t>20-6-2017</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5D3426-E75E-4495-8369-C6F396BE5902}" type="slidenum">
              <a:rPr lang="nl-NL" smtClean="0"/>
              <a:t>‹nr.›</a:t>
            </a:fld>
            <a:endParaRPr lang="nl-NL"/>
          </a:p>
        </p:txBody>
      </p:sp>
    </p:spTree>
    <p:extLst>
      <p:ext uri="{BB962C8B-B14F-4D97-AF65-F5344CB8AC3E}">
        <p14:creationId xmlns:p14="http://schemas.microsoft.com/office/powerpoint/2010/main" val="403881763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De overgang</a:t>
            </a:r>
            <a:endParaRPr lang="nl-NL" dirty="0"/>
          </a:p>
        </p:txBody>
      </p:sp>
      <p:sp>
        <p:nvSpPr>
          <p:cNvPr id="3" name="Ondertitel 2"/>
          <p:cNvSpPr>
            <a:spLocks noGrp="1"/>
          </p:cNvSpPr>
          <p:nvPr>
            <p:ph type="subTitle" idx="1"/>
          </p:nvPr>
        </p:nvSpPr>
        <p:spPr/>
        <p:txBody>
          <a:bodyPr>
            <a:normAutofit fontScale="70000" lnSpcReduction="20000"/>
          </a:bodyPr>
          <a:lstStyle/>
          <a:p>
            <a:r>
              <a:rPr lang="nl-NL" dirty="0" smtClean="0"/>
              <a:t>Jolande Koller</a:t>
            </a:r>
          </a:p>
          <a:p>
            <a:r>
              <a:rPr lang="nl-NL" dirty="0" smtClean="0"/>
              <a:t>Openbaar Apotheker</a:t>
            </a:r>
          </a:p>
          <a:p>
            <a:r>
              <a:rPr lang="nl-NL" dirty="0" smtClean="0"/>
              <a:t>2</a:t>
            </a:r>
            <a:r>
              <a:rPr lang="nl-NL" baseline="30000" dirty="0" smtClean="0"/>
              <a:t>e</a:t>
            </a:r>
            <a:r>
              <a:rPr lang="nl-NL" dirty="0" smtClean="0"/>
              <a:t> apotheker Apotheek Koning &amp; Mooy, Bussum</a:t>
            </a:r>
            <a:endParaRPr lang="nl-NL" dirty="0"/>
          </a:p>
        </p:txBody>
      </p:sp>
    </p:spTree>
    <p:extLst>
      <p:ext uri="{BB962C8B-B14F-4D97-AF65-F5344CB8AC3E}">
        <p14:creationId xmlns:p14="http://schemas.microsoft.com/office/powerpoint/2010/main" val="3696086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00062"/>
            <a:ext cx="10515600" cy="1325563"/>
          </a:xfrm>
        </p:spPr>
        <p:txBody>
          <a:bodyPr>
            <a:normAutofit fontScale="90000"/>
          </a:bodyPr>
          <a:lstStyle/>
          <a:p>
            <a:r>
              <a:rPr lang="nl-NL" b="1" dirty="0" smtClean="0"/>
              <a:t/>
            </a:r>
            <a:br>
              <a:rPr lang="nl-NL" b="1" dirty="0" smtClean="0"/>
            </a:br>
            <a:r>
              <a:rPr lang="nl-NL" b="1" dirty="0" smtClean="0"/>
              <a:t>3. Bij staken van hormoontherapie is afbouwen van de medicatie noodzakelijk</a:t>
            </a:r>
            <a:endParaRPr lang="nl-NL" b="1" dirty="0"/>
          </a:p>
        </p:txBody>
      </p:sp>
      <p:sp>
        <p:nvSpPr>
          <p:cNvPr id="3" name="Tijdelijke aanduiding voor inhoud 2"/>
          <p:cNvSpPr>
            <a:spLocks noGrp="1"/>
          </p:cNvSpPr>
          <p:nvPr>
            <p:ph idx="1"/>
          </p:nvPr>
        </p:nvSpPr>
        <p:spPr/>
        <p:txBody>
          <a:bodyPr/>
          <a:lstStyle/>
          <a:p>
            <a:endParaRPr lang="nl-NL" dirty="0" smtClean="0"/>
          </a:p>
          <a:p>
            <a:endParaRPr lang="nl-NL" sz="2400" dirty="0"/>
          </a:p>
          <a:p>
            <a:pPr marL="0" indent="0">
              <a:buNone/>
            </a:pPr>
            <a:r>
              <a:rPr lang="nl-NL" sz="2400" dirty="0" smtClean="0"/>
              <a:t>a) Juist</a:t>
            </a:r>
          </a:p>
          <a:p>
            <a:pPr marL="0" indent="0">
              <a:buNone/>
            </a:pPr>
            <a:r>
              <a:rPr lang="nl-NL" sz="2400" dirty="0" smtClean="0"/>
              <a:t>b) Onjuist</a:t>
            </a:r>
            <a:endParaRPr lang="nl-NL" sz="2400" dirty="0"/>
          </a:p>
        </p:txBody>
      </p:sp>
    </p:spTree>
    <p:extLst>
      <p:ext uri="{BB962C8B-B14F-4D97-AF65-F5344CB8AC3E}">
        <p14:creationId xmlns:p14="http://schemas.microsoft.com/office/powerpoint/2010/main" val="979033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Staken met hormoontherapie</a:t>
            </a:r>
            <a:endParaRPr lang="nl-NL" b="1" dirty="0"/>
          </a:p>
        </p:txBody>
      </p:sp>
      <p:sp>
        <p:nvSpPr>
          <p:cNvPr id="3" name="Tijdelijke aanduiding voor inhoud 2"/>
          <p:cNvSpPr>
            <a:spLocks noGrp="1"/>
          </p:cNvSpPr>
          <p:nvPr>
            <p:ph idx="1"/>
          </p:nvPr>
        </p:nvSpPr>
        <p:spPr>
          <a:xfrm>
            <a:off x="838200" y="5762555"/>
            <a:ext cx="10515600" cy="582725"/>
          </a:xfrm>
        </p:spPr>
        <p:txBody>
          <a:bodyPr>
            <a:normAutofit/>
          </a:bodyPr>
          <a:lstStyle/>
          <a:p>
            <a:pPr marL="0" indent="0">
              <a:buNone/>
            </a:pPr>
            <a:r>
              <a:rPr lang="nl-NL" sz="2000" dirty="0" smtClean="0"/>
              <a:t>Bron: </a:t>
            </a:r>
            <a:r>
              <a:rPr lang="nl-NL" sz="2000" dirty="0" err="1" smtClean="0"/>
              <a:t>Vestergaard</a:t>
            </a:r>
            <a:r>
              <a:rPr lang="nl-NL" sz="2000" dirty="0" smtClean="0"/>
              <a:t> et al. </a:t>
            </a:r>
            <a:r>
              <a:rPr lang="nl-NL" sz="2000" dirty="0" err="1" smtClean="0"/>
              <a:t>Maturitas</a:t>
            </a:r>
            <a:r>
              <a:rPr lang="nl-NL" sz="2000" dirty="0" smtClean="0"/>
              <a:t> 2003; 46:123-32</a:t>
            </a:r>
            <a:endParaRPr lang="nl-NL" sz="2000" dirty="0"/>
          </a:p>
        </p:txBody>
      </p:sp>
      <p:pic>
        <p:nvPicPr>
          <p:cNvPr id="4" name="Afbeelding 3"/>
          <p:cNvPicPr>
            <a:picLocks noChangeAspect="1"/>
          </p:cNvPicPr>
          <p:nvPr/>
        </p:nvPicPr>
        <p:blipFill>
          <a:blip r:embed="rId3"/>
          <a:stretch>
            <a:fillRect/>
          </a:stretch>
        </p:blipFill>
        <p:spPr>
          <a:xfrm>
            <a:off x="838200" y="1690688"/>
            <a:ext cx="7043312" cy="3447981"/>
          </a:xfrm>
          <a:prstGeom prst="rect">
            <a:avLst/>
          </a:prstGeom>
        </p:spPr>
      </p:pic>
    </p:spTree>
    <p:extLst>
      <p:ext uri="{BB962C8B-B14F-4D97-AF65-F5344CB8AC3E}">
        <p14:creationId xmlns:p14="http://schemas.microsoft.com/office/powerpoint/2010/main" val="1571800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11100515" cy="1325563"/>
          </a:xfrm>
        </p:spPr>
        <p:txBody>
          <a:bodyPr>
            <a:normAutofit fontScale="90000"/>
          </a:bodyPr>
          <a:lstStyle/>
          <a:p>
            <a:r>
              <a:rPr lang="nl-NL" b="1" dirty="0"/>
              <a:t>4</a:t>
            </a:r>
            <a:r>
              <a:rPr lang="nl-NL" b="1" dirty="0" smtClean="0"/>
              <a:t>. Welke </a:t>
            </a:r>
            <a:r>
              <a:rPr lang="nl-NL" b="1" dirty="0"/>
              <a:t>medicatie </a:t>
            </a:r>
            <a:r>
              <a:rPr lang="nl-NL" b="1" dirty="0" smtClean="0"/>
              <a:t>wordt het meest voorgeschreven bij patiënten met overgangsklachten?</a:t>
            </a:r>
            <a:endParaRPr lang="nl-NL" b="1" dirty="0"/>
          </a:p>
        </p:txBody>
      </p:sp>
      <p:sp>
        <p:nvSpPr>
          <p:cNvPr id="7" name="Tijdelijke aanduiding voor inhoud 6"/>
          <p:cNvSpPr>
            <a:spLocks noGrp="1"/>
          </p:cNvSpPr>
          <p:nvPr>
            <p:ph idx="1"/>
          </p:nvPr>
        </p:nvSpPr>
        <p:spPr>
          <a:xfrm>
            <a:off x="838200" y="1860874"/>
            <a:ext cx="10515600" cy="4351338"/>
          </a:xfrm>
        </p:spPr>
        <p:txBody>
          <a:bodyPr/>
          <a:lstStyle/>
          <a:p>
            <a:pPr marL="514350" indent="-514350">
              <a:buAutoNum type="alphaLcParenR"/>
            </a:pPr>
            <a:endParaRPr lang="nl-NL" dirty="0" smtClean="0"/>
          </a:p>
          <a:p>
            <a:pPr marL="514350" indent="-514350">
              <a:buAutoNum type="alphaLcParenR"/>
            </a:pPr>
            <a:endParaRPr lang="nl-NL" dirty="0" smtClean="0"/>
          </a:p>
          <a:p>
            <a:pPr marL="514350" indent="-514350">
              <a:buAutoNum type="alphaLcParenR"/>
            </a:pPr>
            <a:r>
              <a:rPr lang="nl-NL" sz="2400" dirty="0" smtClean="0"/>
              <a:t>Oestrogenen</a:t>
            </a:r>
          </a:p>
          <a:p>
            <a:pPr marL="514350" indent="-514350">
              <a:buFont typeface="Arial" panose="020B0604020202020204" pitchFamily="34" charset="0"/>
              <a:buAutoNum type="alphaLcParenR"/>
            </a:pPr>
            <a:r>
              <a:rPr lang="nl-NL" sz="2400" dirty="0"/>
              <a:t>Oestrogenen in combinatie met </a:t>
            </a:r>
            <a:r>
              <a:rPr lang="nl-NL" sz="2400" dirty="0" smtClean="0"/>
              <a:t>progestagenen (</a:t>
            </a:r>
            <a:r>
              <a:rPr lang="nl-NL" sz="2400" dirty="0" err="1" smtClean="0"/>
              <a:t>seq</a:t>
            </a:r>
            <a:r>
              <a:rPr lang="nl-NL" sz="2400" dirty="0" smtClean="0"/>
              <a:t> en continu)</a:t>
            </a:r>
            <a:endParaRPr lang="nl-NL" sz="2400" dirty="0"/>
          </a:p>
          <a:p>
            <a:pPr marL="514350" indent="-514350">
              <a:buAutoNum type="alphaLcParenR"/>
            </a:pPr>
            <a:r>
              <a:rPr lang="nl-NL" sz="2400" dirty="0" err="1" smtClean="0"/>
              <a:t>Tibolon</a:t>
            </a:r>
            <a:endParaRPr lang="nl-NL" sz="2400" dirty="0" smtClean="0"/>
          </a:p>
          <a:p>
            <a:pPr marL="514350" indent="-514350">
              <a:buAutoNum type="alphaLcParenR"/>
            </a:pPr>
            <a:r>
              <a:rPr lang="nl-NL" sz="2400" dirty="0" smtClean="0"/>
              <a:t>Clonidine</a:t>
            </a:r>
          </a:p>
        </p:txBody>
      </p:sp>
    </p:spTree>
    <p:extLst>
      <p:ext uri="{BB962C8B-B14F-4D97-AF65-F5344CB8AC3E}">
        <p14:creationId xmlns:p14="http://schemas.microsoft.com/office/powerpoint/2010/main" val="370877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049000" cy="1325563"/>
          </a:xfrm>
        </p:spPr>
        <p:txBody>
          <a:bodyPr>
            <a:normAutofit fontScale="90000"/>
          </a:bodyPr>
          <a:lstStyle/>
          <a:p>
            <a:r>
              <a:rPr lang="nl-NL" b="1" dirty="0"/>
              <a:t>4. Welke medicatie wordt het meest voorgeschreven bij patiënten met overgangsklachten?</a:t>
            </a:r>
          </a:p>
        </p:txBody>
      </p:sp>
      <p:pic>
        <p:nvPicPr>
          <p:cNvPr id="3" name="Afbeelding 2"/>
          <p:cNvPicPr>
            <a:picLocks noChangeAspect="1"/>
          </p:cNvPicPr>
          <p:nvPr/>
        </p:nvPicPr>
        <p:blipFill>
          <a:blip r:embed="rId3"/>
          <a:stretch>
            <a:fillRect/>
          </a:stretch>
        </p:blipFill>
        <p:spPr>
          <a:xfrm>
            <a:off x="1742028" y="2666194"/>
            <a:ext cx="7592539" cy="3052025"/>
          </a:xfrm>
          <a:prstGeom prst="rect">
            <a:avLst/>
          </a:prstGeom>
        </p:spPr>
      </p:pic>
    </p:spTree>
    <p:extLst>
      <p:ext uri="{BB962C8B-B14F-4D97-AF65-F5344CB8AC3E}">
        <p14:creationId xmlns:p14="http://schemas.microsoft.com/office/powerpoint/2010/main" val="1161074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Farmacokinetiek Estradiol - oraal</a:t>
            </a:r>
            <a:endParaRPr lang="nl-NL" b="1" dirty="0"/>
          </a:p>
        </p:txBody>
      </p:sp>
      <p:sp>
        <p:nvSpPr>
          <p:cNvPr id="3" name="Tijdelijke aanduiding voor inhoud 2"/>
          <p:cNvSpPr>
            <a:spLocks noGrp="1"/>
          </p:cNvSpPr>
          <p:nvPr>
            <p:ph idx="1"/>
          </p:nvPr>
        </p:nvSpPr>
        <p:spPr>
          <a:xfrm>
            <a:off x="949669" y="6341732"/>
            <a:ext cx="4291818" cy="437345"/>
          </a:xfrm>
        </p:spPr>
        <p:txBody>
          <a:bodyPr>
            <a:normAutofit fontScale="85000" lnSpcReduction="10000"/>
          </a:bodyPr>
          <a:lstStyle/>
          <a:p>
            <a:pPr marL="0" indent="0">
              <a:buNone/>
            </a:pPr>
            <a:r>
              <a:rPr lang="nl-NL" dirty="0" smtClean="0"/>
              <a:t>Bron: Farmacotherapeutisch Kompas</a:t>
            </a:r>
            <a:endParaRPr lang="nl-NL" dirty="0"/>
          </a:p>
        </p:txBody>
      </p:sp>
      <p:pic>
        <p:nvPicPr>
          <p:cNvPr id="5" name="Afbeelding 4"/>
          <p:cNvPicPr>
            <a:picLocks noChangeAspect="1"/>
          </p:cNvPicPr>
          <p:nvPr/>
        </p:nvPicPr>
        <p:blipFill>
          <a:blip r:embed="rId3"/>
          <a:stretch>
            <a:fillRect/>
          </a:stretch>
        </p:blipFill>
        <p:spPr>
          <a:xfrm>
            <a:off x="2486696" y="1379855"/>
            <a:ext cx="6057826" cy="4961877"/>
          </a:xfrm>
          <a:prstGeom prst="rect">
            <a:avLst/>
          </a:prstGeom>
        </p:spPr>
      </p:pic>
    </p:spTree>
    <p:extLst>
      <p:ext uri="{BB962C8B-B14F-4D97-AF65-F5344CB8AC3E}">
        <p14:creationId xmlns:p14="http://schemas.microsoft.com/office/powerpoint/2010/main" val="4143759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11545889" cy="1400530"/>
          </a:xfrm>
        </p:spPr>
        <p:txBody>
          <a:bodyPr>
            <a:normAutofit fontScale="90000"/>
          </a:bodyPr>
          <a:lstStyle/>
          <a:p>
            <a:r>
              <a:rPr lang="nl-NL" b="1" dirty="0" smtClean="0"/>
              <a:t>Metabolisme</a:t>
            </a:r>
            <a:r>
              <a:rPr lang="nl-NL" dirty="0" smtClean="0"/>
              <a:t/>
            </a:r>
            <a:br>
              <a:rPr lang="nl-NL" dirty="0" smtClean="0"/>
            </a:br>
            <a:r>
              <a:rPr lang="nl-NL" dirty="0" smtClean="0"/>
              <a:t>First-pass effect afhankelijk van toedieningsvorm</a:t>
            </a:r>
            <a:endParaRPr lang="nl-NL" dirty="0"/>
          </a:p>
        </p:txBody>
      </p:sp>
      <p:sp>
        <p:nvSpPr>
          <p:cNvPr id="3" name="Tijdelijke aanduiding voor inhoud 2"/>
          <p:cNvSpPr>
            <a:spLocks noGrp="1"/>
          </p:cNvSpPr>
          <p:nvPr>
            <p:ph idx="1"/>
          </p:nvPr>
        </p:nvSpPr>
        <p:spPr>
          <a:xfrm>
            <a:off x="646111" y="2199113"/>
            <a:ext cx="4876841" cy="4351338"/>
          </a:xfrm>
        </p:spPr>
        <p:txBody>
          <a:bodyPr>
            <a:normAutofit/>
          </a:bodyPr>
          <a:lstStyle/>
          <a:p>
            <a:pPr marL="0" indent="0">
              <a:buNone/>
            </a:pPr>
            <a:r>
              <a:rPr lang="nl-NL" sz="2400" dirty="0" smtClean="0"/>
              <a:t>First-pass effect bepaalt de </a:t>
            </a:r>
            <a:r>
              <a:rPr lang="nl-NL" sz="2400" dirty="0"/>
              <a:t>b</a:t>
            </a:r>
            <a:r>
              <a:rPr lang="nl-NL" sz="2400" dirty="0" smtClean="0"/>
              <a:t>iologische beschikbaarheid</a:t>
            </a:r>
          </a:p>
          <a:p>
            <a:pPr marL="0" indent="0">
              <a:buNone/>
            </a:pPr>
            <a:endParaRPr lang="nl-NL" sz="2400" dirty="0" smtClean="0"/>
          </a:p>
          <a:p>
            <a:r>
              <a:rPr lang="nl-NL" sz="2400" dirty="0" smtClean="0"/>
              <a:t>Oraal: 				3-6%</a:t>
            </a:r>
          </a:p>
          <a:p>
            <a:r>
              <a:rPr lang="nl-NL" sz="2400" dirty="0" smtClean="0"/>
              <a:t>Transdermaal: 	&gt;98%</a:t>
            </a:r>
          </a:p>
          <a:p>
            <a:r>
              <a:rPr lang="nl-NL" sz="2400" dirty="0" smtClean="0"/>
              <a:t>Vaginaal:</a:t>
            </a:r>
          </a:p>
          <a:p>
            <a:pPr marL="0" indent="0">
              <a:buNone/>
            </a:pPr>
            <a:r>
              <a:rPr lang="nl-NL" sz="2400" dirty="0"/>
              <a:t>	</a:t>
            </a:r>
            <a:r>
              <a:rPr lang="nl-NL" sz="2400" dirty="0" smtClean="0"/>
              <a:t>voornamelijk lokale werking, 	enige systemische absorptie</a:t>
            </a:r>
          </a:p>
        </p:txBody>
      </p:sp>
      <p:pic>
        <p:nvPicPr>
          <p:cNvPr id="4" name="Afbeelding 3"/>
          <p:cNvPicPr>
            <a:picLocks noChangeAspect="1"/>
          </p:cNvPicPr>
          <p:nvPr/>
        </p:nvPicPr>
        <p:blipFill>
          <a:blip r:embed="rId3"/>
          <a:stretch>
            <a:fillRect/>
          </a:stretch>
        </p:blipFill>
        <p:spPr>
          <a:xfrm>
            <a:off x="5715041" y="1955844"/>
            <a:ext cx="5224262" cy="4090899"/>
          </a:xfrm>
          <a:prstGeom prst="rect">
            <a:avLst/>
          </a:prstGeom>
        </p:spPr>
      </p:pic>
    </p:spTree>
    <p:extLst>
      <p:ext uri="{BB962C8B-B14F-4D97-AF65-F5344CB8AC3E}">
        <p14:creationId xmlns:p14="http://schemas.microsoft.com/office/powerpoint/2010/main" val="4105935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10056233" cy="1400530"/>
          </a:xfrm>
        </p:spPr>
        <p:txBody>
          <a:bodyPr/>
          <a:lstStyle/>
          <a:p>
            <a:r>
              <a:rPr lang="nl-NL" dirty="0" smtClean="0"/>
              <a:t>Veel voorkomende bijwerkingen hormoongebruik oraal/transdermaal</a:t>
            </a:r>
            <a:endParaRPr lang="nl-NL" dirty="0"/>
          </a:p>
        </p:txBody>
      </p:sp>
      <p:sp>
        <p:nvSpPr>
          <p:cNvPr id="3" name="Tijdelijke aanduiding voor inhoud 2"/>
          <p:cNvSpPr>
            <a:spLocks noGrp="1"/>
          </p:cNvSpPr>
          <p:nvPr>
            <p:ph idx="1"/>
          </p:nvPr>
        </p:nvSpPr>
        <p:spPr/>
        <p:txBody>
          <a:bodyPr>
            <a:normAutofit fontScale="85000" lnSpcReduction="20000"/>
          </a:bodyPr>
          <a:lstStyle/>
          <a:p>
            <a:endParaRPr lang="nl-NL" dirty="0" smtClean="0"/>
          </a:p>
          <a:p>
            <a:r>
              <a:rPr lang="nl-NL" dirty="0" smtClean="0"/>
              <a:t>Reacties op toedieningsplaats (alleen transdermaal)</a:t>
            </a:r>
          </a:p>
          <a:p>
            <a:r>
              <a:rPr lang="nl-NL" dirty="0" smtClean="0"/>
              <a:t>Pijnlijke borsten</a:t>
            </a:r>
          </a:p>
          <a:p>
            <a:r>
              <a:rPr lang="nl-NL" dirty="0" smtClean="0"/>
              <a:t>Onregelmatig vaginaal bloedverlies</a:t>
            </a:r>
          </a:p>
          <a:p>
            <a:r>
              <a:rPr lang="nl-NL" dirty="0" smtClean="0"/>
              <a:t>Misselijkheid</a:t>
            </a:r>
          </a:p>
          <a:p>
            <a:r>
              <a:rPr lang="nl-NL" dirty="0" smtClean="0"/>
              <a:t>Hoofdpijn</a:t>
            </a:r>
          </a:p>
          <a:p>
            <a:r>
              <a:rPr lang="nl-NL" dirty="0" smtClean="0"/>
              <a:t>Depressie</a:t>
            </a:r>
          </a:p>
          <a:p>
            <a:r>
              <a:rPr lang="nl-NL" dirty="0" smtClean="0"/>
              <a:t>Beenkrampen</a:t>
            </a:r>
          </a:p>
          <a:p>
            <a:r>
              <a:rPr lang="nl-NL" dirty="0" smtClean="0"/>
              <a:t>Gewichtsverandering</a:t>
            </a:r>
          </a:p>
          <a:p>
            <a:pPr marL="0" indent="0">
              <a:buNone/>
            </a:pPr>
            <a:endParaRPr lang="nl-NL" dirty="0"/>
          </a:p>
          <a:p>
            <a:pPr marL="0" indent="0">
              <a:buNone/>
            </a:pPr>
            <a:endParaRPr lang="nl-NL" dirty="0" smtClean="0"/>
          </a:p>
          <a:p>
            <a:pPr marL="0" indent="0">
              <a:buNone/>
            </a:pPr>
            <a:r>
              <a:rPr lang="nl-NL" sz="1800" dirty="0" smtClean="0"/>
              <a:t>Bron: Farmacotherapeutisch Kompas en NHG-standaard de overgang</a:t>
            </a:r>
          </a:p>
        </p:txBody>
      </p:sp>
    </p:spTree>
    <p:extLst>
      <p:ext uri="{BB962C8B-B14F-4D97-AF65-F5344CB8AC3E}">
        <p14:creationId xmlns:p14="http://schemas.microsoft.com/office/powerpoint/2010/main" val="231463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Veel voorkomende bijwerkingen hormoongebruik vaginaal</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Vaginale afscheiding</a:t>
            </a:r>
          </a:p>
          <a:p>
            <a:r>
              <a:rPr lang="nl-NL" dirty="0" smtClean="0"/>
              <a:t>Vaginale bloedingen</a:t>
            </a:r>
          </a:p>
          <a:p>
            <a:r>
              <a:rPr lang="nl-NL" dirty="0" smtClean="0"/>
              <a:t>Onaangenaam gevoel in de vagina</a:t>
            </a:r>
          </a:p>
          <a:p>
            <a:r>
              <a:rPr lang="nl-NL" dirty="0" smtClean="0"/>
              <a:t>Vaginale candidiasis</a:t>
            </a:r>
          </a:p>
          <a:p>
            <a:r>
              <a:rPr lang="nl-NL" dirty="0" smtClean="0"/>
              <a:t>Pijnlijke of vergroting van de borsten</a:t>
            </a:r>
          </a:p>
          <a:p>
            <a:r>
              <a:rPr lang="nl-NL" dirty="0" smtClean="0"/>
              <a:t>Misselijkheid</a:t>
            </a:r>
          </a:p>
          <a:p>
            <a:endParaRPr lang="nl-NL" dirty="0"/>
          </a:p>
          <a:p>
            <a:pPr marL="0" indent="0">
              <a:buNone/>
            </a:pPr>
            <a:endParaRPr lang="nl-NL" sz="1500" dirty="0" smtClean="0"/>
          </a:p>
          <a:p>
            <a:pPr marL="0" indent="0">
              <a:buNone/>
            </a:pPr>
            <a:r>
              <a:rPr lang="nl-NL" sz="1500" dirty="0" smtClean="0"/>
              <a:t>Bron</a:t>
            </a:r>
            <a:r>
              <a:rPr lang="nl-NL" sz="1500" dirty="0"/>
              <a:t>: Farmacotherapeutisch Kompas en NHG-standaard de </a:t>
            </a:r>
            <a:r>
              <a:rPr lang="nl-NL" sz="1500" dirty="0" smtClean="0"/>
              <a:t>overgang</a:t>
            </a:r>
            <a:endParaRPr lang="nl-NL" sz="1500" dirty="0"/>
          </a:p>
        </p:txBody>
      </p:sp>
    </p:spTree>
    <p:extLst>
      <p:ext uri="{BB962C8B-B14F-4D97-AF65-F5344CB8AC3E}">
        <p14:creationId xmlns:p14="http://schemas.microsoft.com/office/powerpoint/2010/main" val="481860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Interacties oestrogenen</a:t>
            </a:r>
            <a:endParaRPr lang="nl-NL" b="1" dirty="0"/>
          </a:p>
        </p:txBody>
      </p:sp>
      <p:sp>
        <p:nvSpPr>
          <p:cNvPr id="3" name="Tijdelijke aanduiding voor inhoud 2"/>
          <p:cNvSpPr>
            <a:spLocks noGrp="1"/>
          </p:cNvSpPr>
          <p:nvPr>
            <p:ph idx="1"/>
          </p:nvPr>
        </p:nvSpPr>
        <p:spPr>
          <a:xfrm>
            <a:off x="838200" y="1825625"/>
            <a:ext cx="6000482" cy="4351338"/>
          </a:xfrm>
        </p:spPr>
        <p:txBody>
          <a:bodyPr>
            <a:normAutofit lnSpcReduction="10000"/>
          </a:bodyPr>
          <a:lstStyle/>
          <a:p>
            <a:r>
              <a:rPr lang="nl-NL" dirty="0" smtClean="0"/>
              <a:t>Tamoxifen, aromataseremmers</a:t>
            </a:r>
          </a:p>
          <a:p>
            <a:r>
              <a:rPr lang="nl-NL" dirty="0" err="1" smtClean="0"/>
              <a:t>Leverenzyminducerende</a:t>
            </a:r>
            <a:r>
              <a:rPr lang="nl-NL" dirty="0" smtClean="0"/>
              <a:t> geneesmiddelen</a:t>
            </a:r>
          </a:p>
          <a:p>
            <a:pPr lvl="1"/>
            <a:r>
              <a:rPr lang="nl-NL" dirty="0" smtClean="0"/>
              <a:t>Sint-Janskruid</a:t>
            </a:r>
          </a:p>
          <a:p>
            <a:pPr lvl="1"/>
            <a:r>
              <a:rPr lang="nl-NL" dirty="0" smtClean="0"/>
              <a:t>Anti-epileptica</a:t>
            </a:r>
          </a:p>
          <a:p>
            <a:pPr lvl="1"/>
            <a:r>
              <a:rPr lang="nl-NL" dirty="0" smtClean="0"/>
              <a:t>Antivirale middelen (HIV)</a:t>
            </a:r>
          </a:p>
          <a:p>
            <a:r>
              <a:rPr lang="nl-NL" dirty="0" smtClean="0"/>
              <a:t>Geneesmiddelen die via CYP3A4 worden gemetaboliseerd met smalle therapeutische breedte</a:t>
            </a:r>
          </a:p>
          <a:p>
            <a:pPr lvl="1"/>
            <a:r>
              <a:rPr lang="nl-NL" dirty="0" smtClean="0"/>
              <a:t>Theofylline</a:t>
            </a:r>
          </a:p>
          <a:p>
            <a:pPr lvl="1"/>
            <a:r>
              <a:rPr lang="nl-NL" dirty="0" smtClean="0"/>
              <a:t>Ciclosporine</a:t>
            </a:r>
          </a:p>
          <a:p>
            <a:pPr lvl="1"/>
            <a:r>
              <a:rPr lang="nl-NL" dirty="0" err="1" smtClean="0"/>
              <a:t>Tacrolimus</a:t>
            </a:r>
            <a:endParaRPr lang="nl-NL" dirty="0" smtClean="0"/>
          </a:p>
          <a:p>
            <a:pPr lvl="1"/>
            <a:r>
              <a:rPr lang="nl-NL" dirty="0" err="1" smtClean="0"/>
              <a:t>Fentanyl</a:t>
            </a:r>
            <a:endParaRPr lang="nl-NL" dirty="0" smtClean="0"/>
          </a:p>
          <a:p>
            <a:pPr lvl="1"/>
            <a:endParaRPr lang="nl-NL" dirty="0"/>
          </a:p>
        </p:txBody>
      </p:sp>
      <p:pic>
        <p:nvPicPr>
          <p:cNvPr id="4" name="Picture 2" descr="Estrogen Metabolism Path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706" y="738612"/>
            <a:ext cx="5329866" cy="582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345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5. Welke </a:t>
            </a:r>
            <a:r>
              <a:rPr lang="nl-NL" b="1" dirty="0"/>
              <a:t>toedieningsvorm oestrogeen schrijven huisartsen het meeste voor?</a:t>
            </a:r>
            <a:endParaRPr lang="nl-NL" dirty="0"/>
          </a:p>
        </p:txBody>
      </p:sp>
      <p:sp>
        <p:nvSpPr>
          <p:cNvPr id="3" name="Tijdelijke aanduiding voor inhoud 2"/>
          <p:cNvSpPr>
            <a:spLocks noGrp="1"/>
          </p:cNvSpPr>
          <p:nvPr>
            <p:ph idx="1"/>
          </p:nvPr>
        </p:nvSpPr>
        <p:spPr/>
        <p:txBody>
          <a:bodyPr/>
          <a:lstStyle/>
          <a:p>
            <a:pPr marL="514350" indent="-514350">
              <a:buAutoNum type="alphaLcParenR"/>
            </a:pPr>
            <a:endParaRPr lang="nl-NL" dirty="0" smtClean="0"/>
          </a:p>
          <a:p>
            <a:pPr marL="514350" indent="-514350">
              <a:buAutoNum type="alphaLcParenR"/>
            </a:pPr>
            <a:endParaRPr lang="nl-NL" dirty="0"/>
          </a:p>
          <a:p>
            <a:pPr marL="514350" indent="-514350">
              <a:buAutoNum type="alphaLcParenR"/>
            </a:pPr>
            <a:r>
              <a:rPr lang="nl-NL" sz="2400" dirty="0" smtClean="0"/>
              <a:t>Oraal</a:t>
            </a:r>
          </a:p>
          <a:p>
            <a:pPr marL="514350" indent="-514350">
              <a:buAutoNum type="alphaLcParenR"/>
            </a:pPr>
            <a:r>
              <a:rPr lang="nl-NL" sz="2400" dirty="0" smtClean="0"/>
              <a:t>Transdermaal</a:t>
            </a:r>
          </a:p>
          <a:p>
            <a:pPr marL="514350" indent="-514350">
              <a:buAutoNum type="alphaLcParenR"/>
            </a:pPr>
            <a:r>
              <a:rPr lang="nl-NL" sz="2400" dirty="0" smtClean="0"/>
              <a:t>Vaginaal</a:t>
            </a:r>
            <a:endParaRPr lang="nl-NL" sz="2400" dirty="0"/>
          </a:p>
        </p:txBody>
      </p:sp>
    </p:spTree>
    <p:extLst>
      <p:ext uri="{BB962C8B-B14F-4D97-AF65-F5344CB8AC3E}">
        <p14:creationId xmlns:p14="http://schemas.microsoft.com/office/powerpoint/2010/main" val="421551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Inhoud</a:t>
            </a:r>
            <a:endParaRPr lang="nl-NL" b="1" dirty="0"/>
          </a:p>
        </p:txBody>
      </p:sp>
      <p:sp>
        <p:nvSpPr>
          <p:cNvPr id="3" name="Tijdelijke aanduiding voor inhoud 2"/>
          <p:cNvSpPr>
            <a:spLocks noGrp="1"/>
          </p:cNvSpPr>
          <p:nvPr>
            <p:ph idx="1"/>
          </p:nvPr>
        </p:nvSpPr>
        <p:spPr/>
        <p:txBody>
          <a:bodyPr/>
          <a:lstStyle/>
          <a:p>
            <a:r>
              <a:rPr lang="nl-NL" dirty="0" smtClean="0"/>
              <a:t>Prescriptiecijfers uit de praktijk: adviezen NHG-standaard</a:t>
            </a:r>
          </a:p>
          <a:p>
            <a:r>
              <a:rPr lang="nl-NL" dirty="0" smtClean="0"/>
              <a:t>Oestrogenen</a:t>
            </a:r>
            <a:endParaRPr lang="nl-NL" dirty="0"/>
          </a:p>
          <a:p>
            <a:pPr lvl="1"/>
            <a:r>
              <a:rPr lang="nl-NL" dirty="0" smtClean="0"/>
              <a:t>Bijwerkingen</a:t>
            </a:r>
          </a:p>
          <a:p>
            <a:pPr lvl="1"/>
            <a:r>
              <a:rPr lang="nl-NL" dirty="0" smtClean="0"/>
              <a:t>Interacties</a:t>
            </a:r>
          </a:p>
          <a:p>
            <a:pPr lvl="1"/>
            <a:r>
              <a:rPr lang="nl-NL" dirty="0" smtClean="0"/>
              <a:t>Voor- en nadelen verschillende toedieningsvormen</a:t>
            </a:r>
          </a:p>
          <a:p>
            <a:r>
              <a:rPr lang="nl-NL" dirty="0" smtClean="0"/>
              <a:t>Zelfzorgmiddelen</a:t>
            </a:r>
          </a:p>
        </p:txBody>
      </p:sp>
    </p:spTree>
    <p:extLst>
      <p:ext uri="{BB962C8B-B14F-4D97-AF65-F5344CB8AC3E}">
        <p14:creationId xmlns:p14="http://schemas.microsoft.com/office/powerpoint/2010/main" val="2764360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Welke toedieningsvorm oestrogeen schrijven huisartsen het meeste voor?</a:t>
            </a:r>
            <a:endParaRPr lang="nl-NL" b="1" dirty="0"/>
          </a:p>
        </p:txBody>
      </p:sp>
      <p:pic>
        <p:nvPicPr>
          <p:cNvPr id="4" name="Afbeelding 3"/>
          <p:cNvPicPr>
            <a:picLocks noChangeAspect="1"/>
          </p:cNvPicPr>
          <p:nvPr/>
        </p:nvPicPr>
        <p:blipFill>
          <a:blip r:embed="rId3"/>
          <a:stretch>
            <a:fillRect/>
          </a:stretch>
        </p:blipFill>
        <p:spPr>
          <a:xfrm>
            <a:off x="5204416" y="2137893"/>
            <a:ext cx="6149384" cy="3721996"/>
          </a:xfrm>
          <a:prstGeom prst="rect">
            <a:avLst/>
          </a:prstGeom>
        </p:spPr>
      </p:pic>
      <p:sp>
        <p:nvSpPr>
          <p:cNvPr id="3" name="Tekstvak 2"/>
          <p:cNvSpPr txBox="1"/>
          <p:nvPr/>
        </p:nvSpPr>
        <p:spPr>
          <a:xfrm>
            <a:off x="838200" y="2859110"/>
            <a:ext cx="4038600" cy="1200329"/>
          </a:xfrm>
          <a:prstGeom prst="rect">
            <a:avLst/>
          </a:prstGeom>
          <a:noFill/>
        </p:spPr>
        <p:txBody>
          <a:bodyPr wrap="square" rtlCol="0">
            <a:spAutoFit/>
          </a:bodyPr>
          <a:lstStyle/>
          <a:p>
            <a:r>
              <a:rPr lang="nl-NL" sz="2400" dirty="0"/>
              <a:t>1</a:t>
            </a:r>
            <a:r>
              <a:rPr lang="nl-NL" sz="2400" dirty="0" smtClean="0"/>
              <a:t>. Vaginaal 		56,2%</a:t>
            </a:r>
          </a:p>
          <a:p>
            <a:r>
              <a:rPr lang="nl-NL" sz="2400" dirty="0" smtClean="0"/>
              <a:t>2. Oraal 		35,8%</a:t>
            </a:r>
          </a:p>
          <a:p>
            <a:r>
              <a:rPr lang="nl-NL" sz="2400" dirty="0" smtClean="0"/>
              <a:t>3. Transdermaal	7,9%</a:t>
            </a:r>
            <a:endParaRPr lang="nl-NL" sz="2400" dirty="0"/>
          </a:p>
        </p:txBody>
      </p:sp>
    </p:spTree>
    <p:extLst>
      <p:ext uri="{BB962C8B-B14F-4D97-AF65-F5344CB8AC3E}">
        <p14:creationId xmlns:p14="http://schemas.microsoft.com/office/powerpoint/2010/main" val="492819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Toedieningsvormen oestrogenen</a:t>
            </a:r>
            <a:endParaRPr lang="nl-NL" b="1"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85465800"/>
              </p:ext>
            </p:extLst>
          </p:nvPr>
        </p:nvGraphicFramePr>
        <p:xfrm>
          <a:off x="646111" y="2042677"/>
          <a:ext cx="10959923" cy="4279684"/>
        </p:xfrm>
        <a:graphic>
          <a:graphicData uri="http://schemas.openxmlformats.org/drawingml/2006/table">
            <a:tbl>
              <a:tblPr firstRow="1" firstCol="1" bandRow="1">
                <a:tableStyleId>{5C22544A-7EE6-4342-B048-85BDC9FD1C3A}</a:tableStyleId>
              </a:tblPr>
              <a:tblGrid>
                <a:gridCol w="1766874"/>
                <a:gridCol w="4670395"/>
                <a:gridCol w="4522654"/>
              </a:tblGrid>
              <a:tr h="149849">
                <a:tc>
                  <a:txBody>
                    <a:bodyPr/>
                    <a:lstStyle/>
                    <a:p>
                      <a:pPr>
                        <a:spcAft>
                          <a:spcPts val="0"/>
                        </a:spcAft>
                      </a:pPr>
                      <a:r>
                        <a:rPr lang="nl-NL" sz="1400" cap="all" dirty="0" err="1">
                          <a:effectLst/>
                        </a:rPr>
                        <a:t>Toediedingsweg</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302" marR="61302" marT="0" marB="0"/>
                </a:tc>
                <a:tc>
                  <a:txBody>
                    <a:bodyPr/>
                    <a:lstStyle/>
                    <a:p>
                      <a:pPr>
                        <a:spcAft>
                          <a:spcPts val="0"/>
                        </a:spcAft>
                      </a:pPr>
                      <a:r>
                        <a:rPr lang="nl-NL" sz="1400" cap="all">
                          <a:effectLst/>
                        </a:rPr>
                        <a:t>Voordelen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302" marR="61302" marT="0" marB="0"/>
                </a:tc>
                <a:tc>
                  <a:txBody>
                    <a:bodyPr/>
                    <a:lstStyle/>
                    <a:p>
                      <a:pPr>
                        <a:spcAft>
                          <a:spcPts val="0"/>
                        </a:spcAft>
                      </a:pPr>
                      <a:r>
                        <a:rPr lang="nl-NL" sz="1400" cap="all">
                          <a:effectLst/>
                        </a:rPr>
                        <a:t>Nadelen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302" marR="61302" marT="0" marB="0"/>
                </a:tc>
              </a:tr>
              <a:tr h="749243">
                <a:tc>
                  <a:txBody>
                    <a:bodyPr/>
                    <a:lstStyle/>
                    <a:p>
                      <a:pPr>
                        <a:spcAft>
                          <a:spcPts val="0"/>
                        </a:spcAft>
                      </a:pPr>
                      <a:r>
                        <a:rPr lang="nl-NL" sz="1400" cap="all" dirty="0">
                          <a:effectLst/>
                        </a:rPr>
                        <a:t>Oraal</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302" marR="61302" marT="0" marB="0"/>
                </a:tc>
                <a:tc>
                  <a:txBody>
                    <a:bodyPr/>
                    <a:lstStyle/>
                    <a:p>
                      <a:pPr marL="285750" indent="-285750">
                        <a:spcAft>
                          <a:spcPts val="0"/>
                        </a:spcAft>
                        <a:buFont typeface="Arial" panose="020B0604020202020204" pitchFamily="34" charset="0"/>
                        <a:buChar char="•"/>
                      </a:pPr>
                      <a:r>
                        <a:rPr lang="nl-NL" sz="1600" dirty="0" smtClean="0">
                          <a:effectLst/>
                        </a:rPr>
                        <a:t>Gebruiksgemak</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2" marR="61302" marT="0" marB="0"/>
                </a:tc>
                <a:tc>
                  <a:txBody>
                    <a:bodyPr/>
                    <a:lstStyle/>
                    <a:p>
                      <a:pPr marL="285750" indent="-285750">
                        <a:spcAft>
                          <a:spcPts val="0"/>
                        </a:spcAft>
                        <a:buFont typeface="Arial" panose="020B0604020202020204" pitchFamily="34" charset="0"/>
                        <a:buChar char="•"/>
                      </a:pPr>
                      <a:r>
                        <a:rPr lang="nl-NL" sz="1600" dirty="0" smtClean="0">
                          <a:effectLst/>
                        </a:rPr>
                        <a:t>First-pass </a:t>
                      </a:r>
                      <a:r>
                        <a:rPr lang="nl-NL" sz="1600" dirty="0">
                          <a:effectLst/>
                        </a:rPr>
                        <a:t>effect in de lever</a:t>
                      </a:r>
                    </a:p>
                    <a:p>
                      <a:pPr marL="285750" indent="-285750">
                        <a:spcAft>
                          <a:spcPts val="0"/>
                        </a:spcAft>
                        <a:buFont typeface="Arial" panose="020B0604020202020204" pitchFamily="34" charset="0"/>
                        <a:buChar char="•"/>
                      </a:pPr>
                      <a:r>
                        <a:rPr lang="nl-NL" sz="1600" dirty="0" smtClean="0">
                          <a:effectLst/>
                        </a:rPr>
                        <a:t>Bijwerkingen</a:t>
                      </a:r>
                      <a:endParaRPr lang="nl-NL" sz="1600" dirty="0">
                        <a:effectLst/>
                      </a:endParaRPr>
                    </a:p>
                    <a:p>
                      <a:pPr marL="285750" indent="-285750">
                        <a:spcAft>
                          <a:spcPts val="0"/>
                        </a:spcAft>
                        <a:buFont typeface="Arial" panose="020B0604020202020204" pitchFamily="34" charset="0"/>
                        <a:buChar char="•"/>
                      </a:pPr>
                      <a:r>
                        <a:rPr lang="nl-NL" sz="1600" dirty="0" smtClean="0">
                          <a:effectLst/>
                        </a:rPr>
                        <a:t>Geneesmiddeleninteracties</a:t>
                      </a:r>
                      <a:endParaRPr lang="nl-NL" sz="1600" dirty="0">
                        <a:effectLst/>
                      </a:endParaRPr>
                    </a:p>
                  </a:txBody>
                  <a:tcPr marL="61302" marR="61302" marT="0" marB="0"/>
                </a:tc>
              </a:tr>
              <a:tr h="2097881">
                <a:tc>
                  <a:txBody>
                    <a:bodyPr/>
                    <a:lstStyle/>
                    <a:p>
                      <a:pPr>
                        <a:spcAft>
                          <a:spcPts val="0"/>
                        </a:spcAft>
                      </a:pPr>
                      <a:r>
                        <a:rPr lang="nl-NL" sz="1400" cap="all">
                          <a:effectLst/>
                        </a:rPr>
                        <a:t>Transdermaal</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302" marR="61302" marT="0" marB="0"/>
                </a:tc>
                <a:tc>
                  <a:txBody>
                    <a:bodyPr/>
                    <a:lstStyle/>
                    <a:p>
                      <a:pPr marL="285750" indent="-285750">
                        <a:spcAft>
                          <a:spcPts val="0"/>
                        </a:spcAft>
                        <a:buFont typeface="Arial" panose="020B0604020202020204" pitchFamily="34" charset="0"/>
                        <a:buChar char="•"/>
                      </a:pPr>
                      <a:r>
                        <a:rPr lang="nl-NL" sz="1600" dirty="0" smtClean="0">
                          <a:effectLst/>
                        </a:rPr>
                        <a:t>Geen </a:t>
                      </a:r>
                      <a:r>
                        <a:rPr lang="nl-NL" sz="1600" dirty="0">
                          <a:effectLst/>
                        </a:rPr>
                        <a:t>first-pass effect in de </a:t>
                      </a:r>
                      <a:r>
                        <a:rPr lang="nl-NL" sz="1600" dirty="0" smtClean="0">
                          <a:effectLst/>
                        </a:rPr>
                        <a:t>lever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dirty="0" smtClean="0">
                          <a:effectLst/>
                        </a:rPr>
                        <a:t>Waarschijnlijk </a:t>
                      </a:r>
                      <a:r>
                        <a:rPr lang="nl-NL" sz="1600" dirty="0">
                          <a:effectLst/>
                        </a:rPr>
                        <a:t>geen verhoogde kans op veneuze trombo-embolie (bewijs niveau B)</a:t>
                      </a:r>
                    </a:p>
                    <a:p>
                      <a:pPr marL="285750" indent="-285750">
                        <a:spcAft>
                          <a:spcPts val="0"/>
                        </a:spcAft>
                        <a:buFont typeface="Arial" panose="020B0604020202020204" pitchFamily="34" charset="0"/>
                        <a:buChar char="•"/>
                      </a:pPr>
                      <a:r>
                        <a:rPr lang="nl-NL" sz="1600" dirty="0" smtClean="0">
                          <a:effectLst/>
                        </a:rPr>
                        <a:t>Constante </a:t>
                      </a:r>
                      <a:r>
                        <a:rPr lang="nl-NL" sz="1600" dirty="0">
                          <a:effectLst/>
                        </a:rPr>
                        <a:t>plasmaspiegels</a:t>
                      </a:r>
                    </a:p>
                    <a:p>
                      <a:pPr marL="285750" indent="-285750">
                        <a:spcAft>
                          <a:spcPts val="0"/>
                        </a:spcAft>
                        <a:buFont typeface="Arial" panose="020B0604020202020204" pitchFamily="34" charset="0"/>
                        <a:buChar char="•"/>
                      </a:pPr>
                      <a:r>
                        <a:rPr lang="nl-NL" sz="1600" dirty="0" smtClean="0">
                          <a:effectLst/>
                        </a:rPr>
                        <a:t>Verandering</a:t>
                      </a:r>
                      <a:r>
                        <a:rPr lang="nl-NL" sz="1600" baseline="0" dirty="0" smtClean="0">
                          <a:effectLst/>
                        </a:rPr>
                        <a:t> </a:t>
                      </a:r>
                      <a:r>
                        <a:rPr lang="nl-NL" sz="1600" dirty="0" smtClean="0">
                          <a:effectLst/>
                        </a:rPr>
                        <a:t>2 </a:t>
                      </a:r>
                      <a:r>
                        <a:rPr lang="nl-NL" sz="1600" dirty="0">
                          <a:effectLst/>
                        </a:rPr>
                        <a:t>keer per week</a:t>
                      </a:r>
                    </a:p>
                    <a:p>
                      <a:pPr marL="285750" indent="-285750">
                        <a:spcAft>
                          <a:spcPts val="0"/>
                        </a:spcAft>
                        <a:buFont typeface="Arial" panose="020B0604020202020204" pitchFamily="34" charset="0"/>
                        <a:buChar char="•"/>
                      </a:pPr>
                      <a:r>
                        <a:rPr lang="nl-NL" sz="1600" dirty="0" smtClean="0">
                          <a:effectLst/>
                        </a:rPr>
                        <a:t>Betere therapietrouw</a:t>
                      </a: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2" marR="61302" marT="0" marB="0"/>
                </a:tc>
                <a:tc>
                  <a:txBody>
                    <a:bodyPr/>
                    <a:lstStyle/>
                    <a:p>
                      <a:pPr marL="285750" indent="-285750">
                        <a:spcAft>
                          <a:spcPts val="0"/>
                        </a:spcAft>
                        <a:buFont typeface="Arial" panose="020B0604020202020204" pitchFamily="34" charset="0"/>
                        <a:buChar char="•"/>
                      </a:pPr>
                      <a:r>
                        <a:rPr lang="nl-NL" sz="1600" dirty="0" smtClean="0">
                          <a:effectLst/>
                        </a:rPr>
                        <a:t>Correcte </a:t>
                      </a:r>
                      <a:r>
                        <a:rPr lang="nl-NL" sz="1600" dirty="0">
                          <a:effectLst/>
                        </a:rPr>
                        <a:t>toepassing van de pleister</a:t>
                      </a:r>
                    </a:p>
                    <a:p>
                      <a:pPr marL="285750" indent="-285750">
                        <a:spcAft>
                          <a:spcPts val="0"/>
                        </a:spcAft>
                        <a:buFont typeface="Arial" panose="020B0604020202020204" pitchFamily="34" charset="0"/>
                        <a:buChar char="•"/>
                      </a:pPr>
                      <a:r>
                        <a:rPr lang="nl-NL" sz="1600" dirty="0" smtClean="0">
                          <a:effectLst/>
                        </a:rPr>
                        <a:t>Esthetisch</a:t>
                      </a:r>
                      <a:endParaRPr lang="nl-NL" sz="1600" dirty="0">
                        <a:effectLst/>
                      </a:endParaRPr>
                    </a:p>
                    <a:p>
                      <a:pPr marL="285750" indent="-285750">
                        <a:spcAft>
                          <a:spcPts val="0"/>
                        </a:spcAft>
                        <a:buFont typeface="Arial" panose="020B0604020202020204" pitchFamily="34" charset="0"/>
                        <a:buChar char="•"/>
                      </a:pPr>
                      <a:r>
                        <a:rPr lang="nl-NL" sz="1600" dirty="0" smtClean="0">
                          <a:effectLst/>
                        </a:rPr>
                        <a:t>Lokale </a:t>
                      </a:r>
                      <a:r>
                        <a:rPr lang="nl-NL" sz="1600" dirty="0">
                          <a:effectLst/>
                        </a:rPr>
                        <a:t>reacties (irritaties, allergieën, etc</a:t>
                      </a:r>
                      <a:r>
                        <a:rPr lang="nl-NL" sz="1600" dirty="0" smtClean="0">
                          <a:effectLst/>
                        </a:rPr>
                        <a:t>.)</a:t>
                      </a: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2" marR="61302" marT="0" marB="0"/>
                </a:tc>
              </a:tr>
              <a:tr h="1198789">
                <a:tc>
                  <a:txBody>
                    <a:bodyPr/>
                    <a:lstStyle/>
                    <a:p>
                      <a:pPr>
                        <a:spcAft>
                          <a:spcPts val="0"/>
                        </a:spcAft>
                      </a:pPr>
                      <a:r>
                        <a:rPr lang="nl-NL" sz="1400" cap="all">
                          <a:effectLst/>
                        </a:rPr>
                        <a:t>Vaginaal</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302" marR="61302" marT="0" marB="0"/>
                </a:tc>
                <a:tc>
                  <a:txBody>
                    <a:bodyPr/>
                    <a:lstStyle/>
                    <a:p>
                      <a:pPr marL="285750" indent="-285750">
                        <a:spcAft>
                          <a:spcPts val="0"/>
                        </a:spcAft>
                        <a:buFont typeface="Arial" panose="020B0604020202020204" pitchFamily="34" charset="0"/>
                        <a:buChar char="•"/>
                      </a:pPr>
                      <a:r>
                        <a:rPr lang="nl-NL" sz="1600" dirty="0" smtClean="0">
                          <a:effectLst/>
                        </a:rPr>
                        <a:t>Nauwelijks </a:t>
                      </a:r>
                      <a:r>
                        <a:rPr lang="nl-NL" sz="1600" dirty="0">
                          <a:effectLst/>
                        </a:rPr>
                        <a:t>systemische resorptie</a:t>
                      </a:r>
                    </a:p>
                    <a:p>
                      <a:pPr marL="285750" indent="-285750">
                        <a:spcAft>
                          <a:spcPts val="0"/>
                        </a:spcAft>
                        <a:buFont typeface="Arial" panose="020B0604020202020204" pitchFamily="34" charset="0"/>
                        <a:buChar char="•"/>
                      </a:pPr>
                      <a:r>
                        <a:rPr lang="nl-NL" sz="1600" dirty="0" smtClean="0">
                          <a:effectLst/>
                        </a:rPr>
                        <a:t>Toevoeging </a:t>
                      </a:r>
                      <a:r>
                        <a:rPr lang="nl-NL" sz="1600" dirty="0">
                          <a:effectLst/>
                        </a:rPr>
                        <a:t>progestageen niet noodzakelijk</a:t>
                      </a:r>
                    </a:p>
                    <a:p>
                      <a:pPr marL="285750" indent="-285750">
                        <a:spcAft>
                          <a:spcPts val="0"/>
                        </a:spcAft>
                        <a:buFont typeface="Arial" panose="020B0604020202020204" pitchFamily="34" charset="0"/>
                        <a:buChar char="•"/>
                      </a:pPr>
                      <a:r>
                        <a:rPr lang="nl-NL" sz="1600" dirty="0" smtClean="0">
                          <a:effectLst/>
                        </a:rPr>
                        <a:t>Effectiever </a:t>
                      </a:r>
                      <a:r>
                        <a:rPr lang="nl-NL" sz="1600" dirty="0">
                          <a:effectLst/>
                        </a:rPr>
                        <a:t>in reduceren frequentie urineweginfecties dan orale </a:t>
                      </a:r>
                      <a:r>
                        <a:rPr lang="nl-NL" sz="1600" dirty="0" smtClean="0">
                          <a:effectLst/>
                        </a:rPr>
                        <a:t>toediening</a:t>
                      </a: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2" marR="61302" marT="0" marB="0"/>
                </a:tc>
                <a:tc>
                  <a:txBody>
                    <a:bodyPr/>
                    <a:lstStyle/>
                    <a:p>
                      <a:pPr marL="285750" indent="-285750">
                        <a:spcAft>
                          <a:spcPts val="0"/>
                        </a:spcAft>
                        <a:buFont typeface="Arial" panose="020B0604020202020204" pitchFamily="34" charset="0"/>
                        <a:buChar char="•"/>
                      </a:pPr>
                      <a:r>
                        <a:rPr lang="nl-NL" sz="1600" dirty="0" smtClean="0">
                          <a:effectLst/>
                        </a:rPr>
                        <a:t>Langetermijneffecten </a:t>
                      </a:r>
                      <a:r>
                        <a:rPr lang="nl-NL" sz="1600" dirty="0">
                          <a:effectLst/>
                        </a:rPr>
                        <a:t>onbekend</a:t>
                      </a:r>
                    </a:p>
                    <a:p>
                      <a:pPr marL="285750" indent="-285750">
                        <a:spcAft>
                          <a:spcPts val="0"/>
                        </a:spcAft>
                        <a:buFont typeface="Arial" panose="020B0604020202020204" pitchFamily="34" charset="0"/>
                        <a:buChar char="•"/>
                      </a:pPr>
                      <a:r>
                        <a:rPr lang="nl-NL" sz="1600" dirty="0" smtClean="0">
                          <a:effectLst/>
                        </a:rPr>
                        <a:t>Niet </a:t>
                      </a:r>
                      <a:r>
                        <a:rPr lang="nl-NL" sz="1600" dirty="0">
                          <a:effectLst/>
                        </a:rPr>
                        <a:t>werkzaam bij vasomotorische </a:t>
                      </a:r>
                      <a:r>
                        <a:rPr lang="nl-NL" sz="1600" dirty="0" smtClean="0">
                          <a:effectLst/>
                        </a:rPr>
                        <a:t>klachten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302" marR="61302" marT="0" marB="0"/>
                </a:tc>
              </a:tr>
            </a:tbl>
          </a:graphicData>
        </a:graphic>
      </p:graphicFrame>
    </p:spTree>
    <p:extLst>
      <p:ext uri="{BB962C8B-B14F-4D97-AF65-F5344CB8AC3E}">
        <p14:creationId xmlns:p14="http://schemas.microsoft.com/office/powerpoint/2010/main" val="94868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Toedieningsvormen oestrogenen - keuze</a:t>
            </a:r>
            <a:endParaRPr lang="nl-NL" b="1" dirty="0"/>
          </a:p>
        </p:txBody>
      </p:sp>
      <p:sp>
        <p:nvSpPr>
          <p:cNvPr id="3" name="Tijdelijke aanduiding voor inhoud 2"/>
          <p:cNvSpPr>
            <a:spLocks noGrp="1"/>
          </p:cNvSpPr>
          <p:nvPr>
            <p:ph idx="1"/>
          </p:nvPr>
        </p:nvSpPr>
        <p:spPr/>
        <p:txBody>
          <a:bodyPr>
            <a:normAutofit fontScale="85000" lnSpcReduction="10000"/>
          </a:bodyPr>
          <a:lstStyle/>
          <a:p>
            <a:r>
              <a:rPr lang="nl-NL" sz="2400" dirty="0"/>
              <a:t>Bij </a:t>
            </a:r>
            <a:r>
              <a:rPr lang="nl-NL" sz="2400" b="1" dirty="0"/>
              <a:t>vaginale </a:t>
            </a:r>
            <a:r>
              <a:rPr lang="nl-NL" sz="2400" b="1" dirty="0" smtClean="0"/>
              <a:t>klachten: </a:t>
            </a:r>
            <a:r>
              <a:rPr lang="nl-NL" sz="2400" dirty="0"/>
              <a:t>voorkeur voor </a:t>
            </a:r>
            <a:r>
              <a:rPr lang="nl-NL" sz="2400" u="sng" dirty="0"/>
              <a:t>lokale</a:t>
            </a:r>
            <a:r>
              <a:rPr lang="nl-NL" sz="2400" dirty="0"/>
              <a:t> behandeling. </a:t>
            </a:r>
          </a:p>
          <a:p>
            <a:r>
              <a:rPr lang="nl-NL" sz="2400" b="1" dirty="0" smtClean="0"/>
              <a:t>Vasomotorische klachten:</a:t>
            </a:r>
            <a:r>
              <a:rPr lang="nl-NL" sz="2400" dirty="0" smtClean="0"/>
              <a:t> </a:t>
            </a:r>
            <a:r>
              <a:rPr lang="nl-NL" sz="2400" u="sng" dirty="0" smtClean="0"/>
              <a:t>systemisch</a:t>
            </a:r>
            <a:r>
              <a:rPr lang="nl-NL" sz="2400" dirty="0" smtClean="0"/>
              <a:t> </a:t>
            </a:r>
            <a:r>
              <a:rPr lang="nl-NL" sz="2400" dirty="0"/>
              <a:t>toegediende oestrogenen verminderen vasomotorische klachten het </a:t>
            </a:r>
            <a:r>
              <a:rPr lang="nl-NL" sz="2400" dirty="0" smtClean="0"/>
              <a:t>meest effectief.</a:t>
            </a:r>
          </a:p>
          <a:p>
            <a:r>
              <a:rPr lang="nl-NL" sz="2400" dirty="0" smtClean="0"/>
              <a:t>Systemische toediening:  transdermale en </a:t>
            </a:r>
            <a:r>
              <a:rPr lang="nl-NL" sz="2400" dirty="0" err="1" smtClean="0"/>
              <a:t>intranasale</a:t>
            </a:r>
            <a:r>
              <a:rPr lang="nl-NL" sz="2400" dirty="0" smtClean="0"/>
              <a:t> toediening even effectief als </a:t>
            </a:r>
            <a:r>
              <a:rPr lang="nl-NL" sz="2400" dirty="0"/>
              <a:t>orale toediening </a:t>
            </a:r>
            <a:r>
              <a:rPr lang="nl-NL" sz="2400" dirty="0" smtClean="0"/>
              <a:t>(</a:t>
            </a:r>
            <a:r>
              <a:rPr lang="nl-NL" sz="2400" dirty="0"/>
              <a:t>bewijskracht </a:t>
            </a:r>
            <a:r>
              <a:rPr lang="nl-NL" sz="2400" dirty="0" smtClean="0"/>
              <a:t>niveau A2) </a:t>
            </a:r>
          </a:p>
          <a:p>
            <a:r>
              <a:rPr lang="nl-NL" sz="2400" dirty="0" smtClean="0"/>
              <a:t>Hogere kans op </a:t>
            </a:r>
            <a:r>
              <a:rPr lang="nl-NL" sz="2400" b="1" dirty="0" smtClean="0"/>
              <a:t>veneuze trombo-embolie</a:t>
            </a:r>
            <a:r>
              <a:rPr lang="nl-NL" sz="2400" dirty="0" smtClean="0"/>
              <a:t>: </a:t>
            </a:r>
            <a:r>
              <a:rPr lang="nl-NL" sz="2400" u="sng" dirty="0" smtClean="0"/>
              <a:t>Transdermaal</a:t>
            </a:r>
          </a:p>
          <a:p>
            <a:pPr marL="0" indent="0">
              <a:buNone/>
            </a:pPr>
            <a:r>
              <a:rPr lang="nl-NL" sz="2400" dirty="0" smtClean="0"/>
              <a:t>	(bij vrouwen met anticonceptiewens kan dit in combinatie met 	spiraaltje)</a:t>
            </a:r>
          </a:p>
          <a:p>
            <a:r>
              <a:rPr lang="nl-NL" sz="2400" dirty="0" smtClean="0"/>
              <a:t>Vaginale toediening effectiever bij verminderen van de frequentie recidiverende urineweginfecties (bewijskracht niveau B)</a:t>
            </a:r>
          </a:p>
          <a:p>
            <a:r>
              <a:rPr lang="nl-NL" sz="2400" dirty="0" smtClean="0"/>
              <a:t>Toedieningsfrequentie</a:t>
            </a:r>
            <a:r>
              <a:rPr lang="nl-NL" sz="2400" dirty="0"/>
              <a:t>, eventuele overgevoeligheid voor een bepaalde toedieningsvorm, alsook </a:t>
            </a:r>
            <a:r>
              <a:rPr lang="nl-NL" sz="2400" dirty="0" smtClean="0"/>
              <a:t>de persoonlijke </a:t>
            </a:r>
            <a:r>
              <a:rPr lang="nl-NL" sz="2400" dirty="0"/>
              <a:t>voorkeur.</a:t>
            </a:r>
          </a:p>
          <a:p>
            <a:endParaRPr lang="nl-NL" dirty="0"/>
          </a:p>
        </p:txBody>
      </p:sp>
    </p:spTree>
    <p:extLst>
      <p:ext uri="{BB962C8B-B14F-4D97-AF65-F5344CB8AC3E}">
        <p14:creationId xmlns:p14="http://schemas.microsoft.com/office/powerpoint/2010/main" val="232932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1145145"/>
          </a:xfrm>
        </p:spPr>
        <p:txBody>
          <a:bodyPr/>
          <a:lstStyle/>
          <a:p>
            <a:r>
              <a:rPr lang="nl-NL" b="1" dirty="0" smtClean="0"/>
              <a:t>Keuze combinatiepreparaat</a:t>
            </a:r>
            <a:endParaRPr lang="nl-NL" b="1" dirty="0"/>
          </a:p>
        </p:txBody>
      </p:sp>
      <p:sp>
        <p:nvSpPr>
          <p:cNvPr id="3" name="Tijdelijke aanduiding voor inhoud 2"/>
          <p:cNvSpPr>
            <a:spLocks noGrp="1"/>
          </p:cNvSpPr>
          <p:nvPr>
            <p:ph idx="1"/>
          </p:nvPr>
        </p:nvSpPr>
        <p:spPr>
          <a:xfrm>
            <a:off x="1104293" y="1730946"/>
            <a:ext cx="8946541" cy="4195481"/>
          </a:xfrm>
        </p:spPr>
        <p:txBody>
          <a:bodyPr/>
          <a:lstStyle/>
          <a:p>
            <a:r>
              <a:rPr lang="nl-NL" dirty="0" smtClean="0"/>
              <a:t>NHG voorkeur voor dydrogesteron of norethisteron</a:t>
            </a:r>
          </a:p>
          <a:p>
            <a:r>
              <a:rPr lang="nl-NL" dirty="0" err="1" smtClean="0"/>
              <a:t>Drospirenon</a:t>
            </a:r>
            <a:r>
              <a:rPr lang="nl-NL" dirty="0" smtClean="0"/>
              <a:t>: verhoogd risico op veneuze </a:t>
            </a:r>
            <a:r>
              <a:rPr lang="nl-NL" dirty="0" err="1" smtClean="0"/>
              <a:t>trombo-emboliën</a:t>
            </a:r>
            <a:r>
              <a:rPr lang="nl-NL" dirty="0"/>
              <a:t> </a:t>
            </a:r>
            <a:r>
              <a:rPr lang="nl-NL" dirty="0" smtClean="0"/>
              <a:t>en er is weinig ervaring mee opgedaan</a:t>
            </a:r>
            <a:endParaRPr lang="nl-NL" dirty="0"/>
          </a:p>
        </p:txBody>
      </p:sp>
      <p:pic>
        <p:nvPicPr>
          <p:cNvPr id="5" name="Afbeelding 4"/>
          <p:cNvPicPr>
            <a:picLocks noChangeAspect="1"/>
          </p:cNvPicPr>
          <p:nvPr/>
        </p:nvPicPr>
        <p:blipFill>
          <a:blip r:embed="rId2"/>
          <a:stretch>
            <a:fillRect/>
          </a:stretch>
        </p:blipFill>
        <p:spPr>
          <a:xfrm>
            <a:off x="2459865" y="3010931"/>
            <a:ext cx="6894356" cy="3512219"/>
          </a:xfrm>
          <a:prstGeom prst="rect">
            <a:avLst/>
          </a:prstGeom>
        </p:spPr>
      </p:pic>
    </p:spTree>
    <p:extLst>
      <p:ext uri="{BB962C8B-B14F-4D97-AF65-F5344CB8AC3E}">
        <p14:creationId xmlns:p14="http://schemas.microsoft.com/office/powerpoint/2010/main" val="2620251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Andere medicamenteuze </a:t>
            </a:r>
            <a:r>
              <a:rPr lang="nl-NL" b="1" dirty="0"/>
              <a:t>behandelvormen</a:t>
            </a:r>
            <a:endParaRPr lang="nl-NL" dirty="0"/>
          </a:p>
        </p:txBody>
      </p:sp>
      <p:sp>
        <p:nvSpPr>
          <p:cNvPr id="3" name="Tijdelijke aanduiding voor inhoud 2"/>
          <p:cNvSpPr>
            <a:spLocks noGrp="1"/>
          </p:cNvSpPr>
          <p:nvPr>
            <p:ph idx="1"/>
          </p:nvPr>
        </p:nvSpPr>
        <p:spPr>
          <a:xfrm>
            <a:off x="838200" y="1825625"/>
            <a:ext cx="5459569" cy="4351338"/>
          </a:xfrm>
        </p:spPr>
        <p:txBody>
          <a:bodyPr>
            <a:normAutofit lnSpcReduction="10000"/>
          </a:bodyPr>
          <a:lstStyle/>
          <a:p>
            <a:pPr marL="0" indent="0">
              <a:buNone/>
            </a:pPr>
            <a:r>
              <a:rPr lang="nl-NL" u="sng" dirty="0" smtClean="0"/>
              <a:t>Hormonaal</a:t>
            </a:r>
          </a:p>
          <a:p>
            <a:r>
              <a:rPr lang="nl-NL" dirty="0" err="1" smtClean="0"/>
              <a:t>Tibolon</a:t>
            </a:r>
            <a:endParaRPr lang="nl-NL" dirty="0" smtClean="0"/>
          </a:p>
          <a:p>
            <a:pPr lvl="1"/>
            <a:r>
              <a:rPr lang="nl-NL" dirty="0" smtClean="0"/>
              <a:t>Ontraden wegens </a:t>
            </a:r>
            <a:r>
              <a:rPr lang="nl-NL" dirty="0"/>
              <a:t>verhoogd risico op endometriumcarcinoom, mammacarcinoom en bij oudere vrouwen op een </a:t>
            </a:r>
            <a:r>
              <a:rPr lang="nl-NL" dirty="0" smtClean="0"/>
              <a:t>CVA</a:t>
            </a:r>
          </a:p>
          <a:p>
            <a:pPr marL="0" indent="0">
              <a:buNone/>
            </a:pPr>
            <a:r>
              <a:rPr lang="nl-NL" u="sng" dirty="0" smtClean="0"/>
              <a:t>Niet-Hormonaal</a:t>
            </a:r>
          </a:p>
          <a:p>
            <a:r>
              <a:rPr lang="nl-NL" dirty="0" smtClean="0"/>
              <a:t>Clonidine</a:t>
            </a:r>
          </a:p>
          <a:p>
            <a:pPr lvl="1"/>
            <a:r>
              <a:rPr lang="nl-NL" dirty="0" smtClean="0"/>
              <a:t>alleen bij opvliegers door tamoxifen</a:t>
            </a:r>
          </a:p>
          <a:p>
            <a:pPr lvl="1"/>
            <a:r>
              <a:rPr lang="nl-NL" dirty="0" smtClean="0"/>
              <a:t>Niet effectief, wel bijwerkingen</a:t>
            </a:r>
          </a:p>
          <a:p>
            <a:r>
              <a:rPr lang="nl-NL" dirty="0" err="1" smtClean="0"/>
              <a:t>SSRI’s</a:t>
            </a:r>
            <a:endParaRPr lang="nl-NL" dirty="0" smtClean="0"/>
          </a:p>
          <a:p>
            <a:pPr lvl="1"/>
            <a:r>
              <a:rPr lang="nl-NL" dirty="0" smtClean="0"/>
              <a:t>Worden ontraden</a:t>
            </a:r>
          </a:p>
        </p:txBody>
      </p:sp>
      <p:pic>
        <p:nvPicPr>
          <p:cNvPr id="4" name="Afbeelding 3"/>
          <p:cNvPicPr>
            <a:picLocks noChangeAspect="1"/>
          </p:cNvPicPr>
          <p:nvPr/>
        </p:nvPicPr>
        <p:blipFill>
          <a:blip r:embed="rId3"/>
          <a:stretch>
            <a:fillRect/>
          </a:stretch>
        </p:blipFill>
        <p:spPr>
          <a:xfrm>
            <a:off x="6297769" y="2731574"/>
            <a:ext cx="5637803" cy="3078050"/>
          </a:xfrm>
          <a:prstGeom prst="rect">
            <a:avLst/>
          </a:prstGeom>
        </p:spPr>
      </p:pic>
    </p:spTree>
    <p:extLst>
      <p:ext uri="{BB962C8B-B14F-4D97-AF65-F5344CB8AC3E}">
        <p14:creationId xmlns:p14="http://schemas.microsoft.com/office/powerpoint/2010/main" val="685801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00062"/>
            <a:ext cx="10515600" cy="1325563"/>
          </a:xfrm>
        </p:spPr>
        <p:txBody>
          <a:bodyPr>
            <a:normAutofit fontScale="90000"/>
          </a:bodyPr>
          <a:lstStyle/>
          <a:p>
            <a:r>
              <a:rPr lang="nl-NL" b="1" dirty="0"/>
              <a:t>6</a:t>
            </a:r>
            <a:r>
              <a:rPr lang="nl-NL" b="1" dirty="0" smtClean="0"/>
              <a:t>. Hebben plantaardige middelen een plaats binnen de behandeling van overgangsklachten?</a:t>
            </a:r>
            <a:endParaRPr lang="nl-NL" b="1" dirty="0"/>
          </a:p>
        </p:txBody>
      </p:sp>
      <p:sp>
        <p:nvSpPr>
          <p:cNvPr id="3" name="Tijdelijke aanduiding voor inhoud 2"/>
          <p:cNvSpPr>
            <a:spLocks noGrp="1"/>
          </p:cNvSpPr>
          <p:nvPr>
            <p:ph idx="1"/>
          </p:nvPr>
        </p:nvSpPr>
        <p:spPr/>
        <p:txBody>
          <a:bodyPr/>
          <a:lstStyle/>
          <a:p>
            <a:pPr marL="514350" indent="-514350">
              <a:buAutoNum type="alphaLcParenR"/>
            </a:pPr>
            <a:endParaRPr lang="nl-NL" dirty="0" smtClean="0"/>
          </a:p>
          <a:p>
            <a:pPr marL="514350" indent="-514350">
              <a:buAutoNum type="alphaLcParenR"/>
            </a:pPr>
            <a:endParaRPr lang="nl-NL" dirty="0"/>
          </a:p>
          <a:p>
            <a:pPr marL="514350" indent="-514350">
              <a:buAutoNum type="alphaLcParenR"/>
            </a:pPr>
            <a:r>
              <a:rPr lang="nl-NL" sz="2400" dirty="0" smtClean="0"/>
              <a:t>Ja</a:t>
            </a:r>
          </a:p>
          <a:p>
            <a:pPr marL="514350" indent="-514350">
              <a:buAutoNum type="alphaLcParenR"/>
            </a:pPr>
            <a:r>
              <a:rPr lang="nl-NL" sz="2400" dirty="0" smtClean="0"/>
              <a:t>Nee</a:t>
            </a:r>
            <a:endParaRPr lang="nl-NL" sz="2400" dirty="0"/>
          </a:p>
        </p:txBody>
      </p:sp>
    </p:spTree>
    <p:extLst>
      <p:ext uri="{BB962C8B-B14F-4D97-AF65-F5344CB8AC3E}">
        <p14:creationId xmlns:p14="http://schemas.microsoft.com/office/powerpoint/2010/main" val="33284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Plantaardige middelen</a:t>
            </a:r>
            <a:endParaRPr lang="nl-NL" b="1" dirty="0"/>
          </a:p>
        </p:txBody>
      </p:sp>
      <p:sp>
        <p:nvSpPr>
          <p:cNvPr id="3" name="Tijdelijke aanduiding voor inhoud 2"/>
          <p:cNvSpPr>
            <a:spLocks noGrp="1"/>
          </p:cNvSpPr>
          <p:nvPr>
            <p:ph idx="1"/>
          </p:nvPr>
        </p:nvSpPr>
        <p:spPr>
          <a:xfrm>
            <a:off x="1090433" y="2052918"/>
            <a:ext cx="8946541" cy="4309245"/>
          </a:xfrm>
        </p:spPr>
        <p:txBody>
          <a:bodyPr>
            <a:normAutofit fontScale="77500" lnSpcReduction="20000"/>
          </a:bodyPr>
          <a:lstStyle/>
          <a:p>
            <a:pPr marL="0" indent="0">
              <a:buNone/>
            </a:pPr>
            <a:endParaRPr lang="nl-NL" dirty="0" smtClean="0"/>
          </a:p>
          <a:p>
            <a:pPr marL="0" indent="0">
              <a:buNone/>
            </a:pPr>
            <a:endParaRPr lang="nl-NL" sz="1700" dirty="0" smtClean="0"/>
          </a:p>
          <a:p>
            <a:pPr marL="0" indent="0">
              <a:buNone/>
            </a:pPr>
            <a:endParaRPr lang="nl-NL" sz="1700" dirty="0"/>
          </a:p>
          <a:p>
            <a:pPr marL="0" indent="0">
              <a:buNone/>
            </a:pPr>
            <a:endParaRPr lang="nl-NL" sz="1700" dirty="0" smtClean="0"/>
          </a:p>
          <a:p>
            <a:pPr marL="0" indent="0">
              <a:buNone/>
            </a:pPr>
            <a:endParaRPr lang="nl-NL" sz="1700" dirty="0"/>
          </a:p>
          <a:p>
            <a:pPr marL="0" indent="0">
              <a:buNone/>
            </a:pPr>
            <a:endParaRPr lang="nl-NL" sz="1700" dirty="0" smtClean="0"/>
          </a:p>
          <a:p>
            <a:pPr marL="0" indent="0">
              <a:buNone/>
            </a:pPr>
            <a:endParaRPr lang="nl-NL" sz="1700" dirty="0"/>
          </a:p>
          <a:p>
            <a:pPr marL="0" indent="0">
              <a:buNone/>
            </a:pPr>
            <a:endParaRPr lang="nl-NL" sz="1700" dirty="0" smtClean="0"/>
          </a:p>
          <a:p>
            <a:pPr marL="0" indent="0">
              <a:buNone/>
            </a:pPr>
            <a:endParaRPr lang="nl-NL" sz="1700" dirty="0"/>
          </a:p>
          <a:p>
            <a:pPr marL="0" indent="0">
              <a:buNone/>
            </a:pPr>
            <a:endParaRPr lang="nl-NL" sz="1700" dirty="0" smtClean="0"/>
          </a:p>
          <a:p>
            <a:pPr marL="0" indent="0">
              <a:buNone/>
            </a:pPr>
            <a:endParaRPr lang="nl-NL" sz="1700" dirty="0" smtClean="0"/>
          </a:p>
          <a:p>
            <a:pPr marL="0" indent="0">
              <a:buNone/>
            </a:pPr>
            <a:endParaRPr lang="nl-NL" sz="1700" dirty="0" smtClean="0"/>
          </a:p>
          <a:p>
            <a:pPr marL="0" indent="0">
              <a:buNone/>
            </a:pPr>
            <a:endParaRPr lang="nl-NL" sz="1700" dirty="0" smtClean="0"/>
          </a:p>
          <a:p>
            <a:pPr marL="0" indent="0">
              <a:buNone/>
            </a:pPr>
            <a:r>
              <a:rPr lang="nl-NL" sz="1700" dirty="0" smtClean="0"/>
              <a:t>Bron</a:t>
            </a:r>
            <a:r>
              <a:rPr lang="nl-NL" sz="1700" dirty="0"/>
              <a:t>: </a:t>
            </a:r>
            <a:r>
              <a:rPr lang="nl-NL" sz="1700" dirty="0" smtClean="0"/>
              <a:t>NHG-standaard de overgang</a:t>
            </a:r>
          </a:p>
          <a:p>
            <a:pPr marL="0" indent="0">
              <a:buNone/>
            </a:pPr>
            <a:r>
              <a:rPr lang="nl-NL" sz="1700" dirty="0" smtClean="0"/>
              <a:t>menopauze </a:t>
            </a:r>
            <a:r>
              <a:rPr lang="nl-NL" sz="1700" dirty="0"/>
              <a:t>studie gids, Barentsen en van de Weijer, 2004.</a:t>
            </a:r>
            <a:endParaRPr lang="nl-NL" sz="1700" dirty="0" smtClean="0">
              <a:sym typeface="Wingdings" panose="05000000000000000000" pitchFamily="2" charset="2"/>
            </a:endParaRPr>
          </a:p>
          <a:p>
            <a:pPr marL="457200" lvl="1" indent="0">
              <a:buNone/>
            </a:pPr>
            <a:endParaRPr lang="nl-NL" dirty="0">
              <a:sym typeface="Wingdings" panose="05000000000000000000" pitchFamily="2" charset="2"/>
            </a:endParaRPr>
          </a:p>
          <a:p>
            <a:pPr marL="457200" lvl="1" indent="0">
              <a:buNone/>
            </a:pPr>
            <a:endParaRPr lang="nl-NL" dirty="0"/>
          </a:p>
        </p:txBody>
      </p:sp>
      <p:pic>
        <p:nvPicPr>
          <p:cNvPr id="3078" name="Picture 6" descr="Afbeeldingsresultaat voor Cimicifuga Racemo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1089" y="2561586"/>
            <a:ext cx="2680673" cy="20105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 4"/>
          <p:cNvGraphicFramePr>
            <a:graphicFrameLocks noGrp="1"/>
          </p:cNvGraphicFramePr>
          <p:nvPr>
            <p:extLst>
              <p:ext uri="{D42A27DB-BD31-4B8C-83A1-F6EECF244321}">
                <p14:modId xmlns:p14="http://schemas.microsoft.com/office/powerpoint/2010/main" val="1358617152"/>
              </p:ext>
            </p:extLst>
          </p:nvPr>
        </p:nvGraphicFramePr>
        <p:xfrm>
          <a:off x="1082066" y="1853248"/>
          <a:ext cx="7855873" cy="4093364"/>
        </p:xfrm>
        <a:graphic>
          <a:graphicData uri="http://schemas.openxmlformats.org/drawingml/2006/table">
            <a:tbl>
              <a:tblPr firstRow="1" firstCol="1" bandRow="1">
                <a:tableStyleId>{5C22544A-7EE6-4342-B048-85BDC9FD1C3A}</a:tableStyleId>
              </a:tblPr>
              <a:tblGrid>
                <a:gridCol w="2295387"/>
                <a:gridCol w="2056373"/>
                <a:gridCol w="2057226"/>
                <a:gridCol w="1446887"/>
              </a:tblGrid>
              <a:tr h="226457">
                <a:tc>
                  <a:txBody>
                    <a:bodyPr/>
                    <a:lstStyle/>
                    <a:p>
                      <a:pPr>
                        <a:spcAft>
                          <a:spcPts val="0"/>
                        </a:spcAft>
                      </a:pPr>
                      <a:r>
                        <a:rPr lang="nl-NL" sz="1100" cap="all" dirty="0">
                          <a:effectLst/>
                        </a:rPr>
                        <a:t>Middel</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100" cap="all">
                          <a:effectLst/>
                        </a:rPr>
                        <a:t>Effect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100" cap="all">
                          <a:effectLst/>
                        </a:rPr>
                        <a:t>Bijwerking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100" cap="all">
                          <a:effectLst/>
                        </a:rPr>
                        <a:t>Interactie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5825">
                <a:tc>
                  <a:txBody>
                    <a:bodyPr/>
                    <a:lstStyle/>
                    <a:p>
                      <a:pPr>
                        <a:spcAft>
                          <a:spcPts val="0"/>
                        </a:spcAft>
                      </a:pPr>
                      <a:r>
                        <a:rPr lang="nl-NL" sz="1100" cap="all" dirty="0" err="1">
                          <a:effectLst/>
                        </a:rPr>
                        <a:t>Cimicifuga</a:t>
                      </a:r>
                      <a:r>
                        <a:rPr lang="nl-NL" sz="1100" cap="all" dirty="0">
                          <a:effectLst/>
                        </a:rPr>
                        <a:t> </a:t>
                      </a:r>
                      <a:r>
                        <a:rPr lang="nl-NL" sz="1100" cap="all" dirty="0" err="1">
                          <a:effectLst/>
                        </a:rPr>
                        <a:t>Racemosa</a:t>
                      </a:r>
                      <a:r>
                        <a:rPr lang="nl-NL" sz="1100" cap="all" dirty="0">
                          <a:effectLst/>
                        </a:rPr>
                        <a:t> (Zilverkaars, Black </a:t>
                      </a:r>
                      <a:r>
                        <a:rPr lang="nl-NL" sz="1100" cap="all" dirty="0" err="1">
                          <a:effectLst/>
                        </a:rPr>
                        <a:t>Cohosh</a:t>
                      </a:r>
                      <a:r>
                        <a:rPr lang="nl-NL" sz="1100" cap="all"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200" dirty="0">
                          <a:effectLst/>
                        </a:rPr>
                        <a:t>Centraal (Dopamine, Serotonine)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200" dirty="0" smtClean="0">
                          <a:effectLst/>
                        </a:rPr>
                        <a:t>Leverfunctiestoornissen</a:t>
                      </a:r>
                    </a:p>
                    <a:p>
                      <a:pPr>
                        <a:spcAft>
                          <a:spcPts val="0"/>
                        </a:spcAft>
                      </a:pPr>
                      <a:r>
                        <a:rPr lang="nl-NL" sz="1200" b="0" i="0" kern="1200" dirty="0" smtClean="0">
                          <a:solidFill>
                            <a:schemeClr val="dk1"/>
                          </a:solidFill>
                          <a:effectLst/>
                          <a:latin typeface="+mn-lt"/>
                          <a:ea typeface="+mn-ea"/>
                          <a:cs typeface="+mn-cs"/>
                        </a:rPr>
                        <a:t>hoofdpijn, duizeligheid en gastro-intestinale klachten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200" dirty="0" smtClean="0">
                          <a:effectLst/>
                        </a:rPr>
                        <a:t>Anticoagulantia</a:t>
                      </a:r>
                    </a:p>
                  </a:txBody>
                  <a:tcPr marL="68580" marR="68580" marT="0" marB="0"/>
                </a:tc>
              </a:tr>
              <a:tr h="862008">
                <a:tc>
                  <a:txBody>
                    <a:bodyPr/>
                    <a:lstStyle/>
                    <a:p>
                      <a:pPr>
                        <a:spcAft>
                          <a:spcPts val="0"/>
                        </a:spcAft>
                      </a:pPr>
                      <a:r>
                        <a:rPr lang="nl-NL" sz="1100" cap="all" dirty="0" smtClean="0">
                          <a:effectLst/>
                        </a:rPr>
                        <a:t>HYPERICUM (Sint Janskruid)</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200" dirty="0" smtClean="0">
                          <a:effectLst/>
                        </a:rPr>
                        <a:t>Antidepressivum</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200" dirty="0">
                          <a:effectLst/>
                        </a:rPr>
                        <a:t> </a:t>
                      </a:r>
                      <a:r>
                        <a:rPr lang="nl-NL" sz="1200" dirty="0" smtClean="0">
                          <a:effectLst/>
                        </a:rPr>
                        <a:t>Lichtovergevoeligheid</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200" dirty="0" smtClean="0">
                          <a:effectLst/>
                          <a:latin typeface="+mn-lt"/>
                          <a:ea typeface="+mn-ea"/>
                          <a:cs typeface="+mn-cs"/>
                        </a:rPr>
                        <a:t>Anticonceptiepil</a:t>
                      </a:r>
                    </a:p>
                    <a:p>
                      <a:pPr>
                        <a:spcAft>
                          <a:spcPts val="0"/>
                        </a:spcAft>
                      </a:pPr>
                      <a:r>
                        <a:rPr lang="nl-NL" sz="1200" dirty="0" smtClean="0">
                          <a:effectLst/>
                          <a:latin typeface="+mn-lt"/>
                          <a:ea typeface="Calibri" panose="020F0502020204030204" pitchFamily="34" charset="0"/>
                          <a:cs typeface="Times New Roman" panose="02020603050405020304" pitchFamily="18" charset="0"/>
                        </a:rPr>
                        <a:t>Diverse belangrijke</a:t>
                      </a:r>
                      <a:r>
                        <a:rPr lang="nl-NL" sz="1200" baseline="0" dirty="0" smtClean="0">
                          <a:effectLst/>
                          <a:latin typeface="+mn-lt"/>
                          <a:ea typeface="Calibri" panose="020F0502020204030204" pitchFamily="34" charset="0"/>
                          <a:cs typeface="Times New Roman" panose="02020603050405020304" pitchFamily="18" charset="0"/>
                        </a:rPr>
                        <a:t> interacties</a:t>
                      </a:r>
                      <a:r>
                        <a:rPr lang="nl-NL" sz="1200" dirty="0" smtClean="0">
                          <a:effectLst/>
                          <a:latin typeface="+mn-lt"/>
                          <a:ea typeface="Calibri" panose="020F0502020204030204" pitchFamily="34" charset="0"/>
                          <a:cs typeface="Times New Roman" panose="02020603050405020304" pitchFamily="18" charset="0"/>
                        </a:rPr>
                        <a:t>!</a:t>
                      </a:r>
                      <a:endParaRPr lang="nl-NL" sz="1200" baseline="0" dirty="0" smtClean="0">
                        <a:effectLst/>
                        <a:latin typeface="+mn-lt"/>
                        <a:ea typeface="Calibri" panose="020F0502020204030204" pitchFamily="34" charset="0"/>
                        <a:cs typeface="Times New Roman" panose="02020603050405020304" pitchFamily="18" charset="0"/>
                      </a:endParaRPr>
                    </a:p>
                    <a:p>
                      <a:pPr>
                        <a:spcAft>
                          <a:spcPts val="0"/>
                        </a:spcAft>
                      </a:pPr>
                      <a:r>
                        <a:rPr lang="nl-NL" sz="1200" baseline="0" dirty="0" smtClean="0">
                          <a:effectLst/>
                          <a:latin typeface="+mn-lt"/>
                          <a:ea typeface="Calibri" panose="020F0502020204030204" pitchFamily="34" charset="0"/>
                          <a:cs typeface="Times New Roman" panose="02020603050405020304" pitchFamily="18" charset="0"/>
                        </a:rPr>
                        <a:t>Status UA</a:t>
                      </a:r>
                      <a:endParaRPr lang="nl-NL" sz="1200" dirty="0">
                        <a:effectLst/>
                        <a:latin typeface="+mn-lt"/>
                        <a:ea typeface="Calibri" panose="020F0502020204030204" pitchFamily="34" charset="0"/>
                        <a:cs typeface="Times New Roman" panose="02020603050405020304" pitchFamily="18" charset="0"/>
                      </a:endParaRPr>
                    </a:p>
                  </a:txBody>
                  <a:tcPr marL="68580" marR="68580" marT="0" marB="0"/>
                </a:tc>
              </a:tr>
              <a:tr h="1132282">
                <a:tc>
                  <a:txBody>
                    <a:bodyPr/>
                    <a:lstStyle/>
                    <a:p>
                      <a:pPr>
                        <a:spcAft>
                          <a:spcPts val="0"/>
                        </a:spcAft>
                      </a:pPr>
                      <a:r>
                        <a:rPr lang="nl-NL" sz="1100" cap="all">
                          <a:effectLst/>
                        </a:rPr>
                        <a:t>Don Quai</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200">
                          <a:effectLst/>
                        </a:rPr>
                        <a:t>Reguleren menstruele cyclus en bestrijden opvliegers</a:t>
                      </a:r>
                    </a:p>
                    <a:p>
                      <a:pPr>
                        <a:spcAft>
                          <a:spcPts val="0"/>
                        </a:spcAft>
                      </a:pPr>
                      <a:r>
                        <a:rPr lang="nl-NL" sz="1200">
                          <a:effectLst/>
                        </a:rPr>
                        <a:t>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200" dirty="0">
                          <a:effectLst/>
                        </a:rPr>
                        <a:t> </a:t>
                      </a:r>
                      <a:r>
                        <a:rPr lang="nl-NL" sz="1200" dirty="0" smtClean="0">
                          <a:effectLst/>
                        </a:rPr>
                        <a:t>Onbekend</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200" dirty="0">
                          <a:effectLst/>
                        </a:rPr>
                        <a:t>Anticoagulantia</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5825">
                <a:tc>
                  <a:txBody>
                    <a:bodyPr/>
                    <a:lstStyle/>
                    <a:p>
                      <a:pPr>
                        <a:spcAft>
                          <a:spcPts val="0"/>
                        </a:spcAft>
                      </a:pPr>
                      <a:r>
                        <a:rPr lang="nl-NL" sz="1100" cap="all" dirty="0">
                          <a:effectLst/>
                        </a:rPr>
                        <a:t>Ginkgo </a:t>
                      </a:r>
                      <a:r>
                        <a:rPr lang="nl-NL" sz="1100" cap="all" dirty="0" err="1" smtClean="0">
                          <a:effectLst/>
                        </a:rPr>
                        <a:t>Biloba</a:t>
                      </a:r>
                      <a:r>
                        <a:rPr lang="nl-NL" sz="1100" cap="all" dirty="0" smtClean="0">
                          <a:effectLst/>
                        </a:rPr>
                        <a:t> (Japanse</a:t>
                      </a:r>
                      <a:r>
                        <a:rPr lang="nl-NL" sz="1100" cap="all" baseline="0" dirty="0" smtClean="0">
                          <a:effectLst/>
                        </a:rPr>
                        <a:t> notenboom)</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200" dirty="0">
                          <a:effectLst/>
                        </a:rPr>
                        <a:t>Tegen geheugenverlies, verminderen </a:t>
                      </a:r>
                      <a:r>
                        <a:rPr lang="nl-NL" sz="1200" dirty="0" smtClean="0">
                          <a:effectLst/>
                        </a:rPr>
                        <a:t>sufheid,</a:t>
                      </a:r>
                      <a:r>
                        <a:rPr lang="nl-NL" sz="1200" baseline="0" dirty="0" smtClean="0">
                          <a:effectLst/>
                        </a:rPr>
                        <a:t> verbeteren bloeddoorstroming</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200" dirty="0">
                          <a:effectLst/>
                        </a:rPr>
                        <a:t> </a:t>
                      </a:r>
                      <a:r>
                        <a:rPr lang="nl-NL" sz="1200" dirty="0" smtClean="0">
                          <a:effectLst/>
                        </a:rPr>
                        <a:t>Goed</a:t>
                      </a:r>
                      <a:r>
                        <a:rPr lang="nl-NL" sz="1200" baseline="0" dirty="0" smtClean="0">
                          <a:effectLst/>
                        </a:rPr>
                        <a:t> verdragen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200" dirty="0" smtClean="0">
                          <a:effectLst/>
                          <a:latin typeface="+mn-lt"/>
                        </a:rPr>
                        <a:t>Anticoagulantia</a:t>
                      </a:r>
                    </a:p>
                    <a:p>
                      <a:pPr>
                        <a:spcAft>
                          <a:spcPts val="0"/>
                        </a:spcAft>
                      </a:pPr>
                      <a:r>
                        <a:rPr lang="nl-NL" sz="1200" dirty="0" smtClean="0">
                          <a:effectLst/>
                          <a:latin typeface="+mn-lt"/>
                          <a:ea typeface="Calibri" panose="020F0502020204030204" pitchFamily="34" charset="0"/>
                          <a:cs typeface="Times New Roman" panose="02020603050405020304" pitchFamily="18" charset="0"/>
                        </a:rPr>
                        <a:t>Thiazidediuretica</a:t>
                      </a:r>
                    </a:p>
                    <a:p>
                      <a:pPr>
                        <a:spcAft>
                          <a:spcPts val="0"/>
                        </a:spcAft>
                      </a:pPr>
                      <a:r>
                        <a:rPr lang="nl-NL" sz="1200" dirty="0" smtClean="0">
                          <a:effectLst/>
                          <a:latin typeface="+mn-lt"/>
                          <a:ea typeface="Calibri" panose="020F0502020204030204" pitchFamily="34" charset="0"/>
                          <a:cs typeface="Times New Roman" panose="02020603050405020304" pitchFamily="18" charset="0"/>
                        </a:rPr>
                        <a:t>Trazodon</a:t>
                      </a:r>
                    </a:p>
                    <a:p>
                      <a:pPr>
                        <a:spcAft>
                          <a:spcPts val="0"/>
                        </a:spcAft>
                      </a:pPr>
                      <a:r>
                        <a:rPr lang="nl-NL" sz="1200" dirty="0" smtClean="0">
                          <a:effectLst/>
                          <a:latin typeface="+mn-lt"/>
                          <a:ea typeface="Calibri" panose="020F0502020204030204" pitchFamily="34" charset="0"/>
                          <a:cs typeface="Times New Roman" panose="02020603050405020304" pitchFamily="18" charset="0"/>
                        </a:rPr>
                        <a:t>Cyclosporine</a:t>
                      </a:r>
                    </a:p>
                    <a:p>
                      <a:pPr>
                        <a:spcAft>
                          <a:spcPts val="0"/>
                        </a:spcAft>
                      </a:pPr>
                      <a:r>
                        <a:rPr lang="nl-NL" sz="1200" dirty="0" smtClean="0">
                          <a:effectLst/>
                          <a:latin typeface="+mn-lt"/>
                          <a:ea typeface="Calibri" panose="020F0502020204030204" pitchFamily="34" charset="0"/>
                          <a:cs typeface="Times New Roman" panose="02020603050405020304" pitchFamily="18" charset="0"/>
                        </a:rPr>
                        <a:t>MAO-remmers</a:t>
                      </a:r>
                      <a:endParaRPr lang="nl-NL" sz="12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82948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Voorbeelden</a:t>
            </a:r>
            <a:endParaRPr lang="nl-NL" b="1" dirty="0"/>
          </a:p>
        </p:txBody>
      </p:sp>
      <p:sp>
        <p:nvSpPr>
          <p:cNvPr id="3" name="Tijdelijke aanduiding voor inhoud 2"/>
          <p:cNvSpPr>
            <a:spLocks noGrp="1"/>
          </p:cNvSpPr>
          <p:nvPr>
            <p:ph idx="1"/>
          </p:nvPr>
        </p:nvSpPr>
        <p:spPr/>
        <p:txBody>
          <a:bodyPr/>
          <a:lstStyle/>
          <a:p>
            <a:pPr marL="0" indent="0">
              <a:buNone/>
            </a:pPr>
            <a:r>
              <a:rPr lang="nl-NL" dirty="0" err="1" smtClean="0"/>
              <a:t>Famosan</a:t>
            </a:r>
            <a:r>
              <a:rPr lang="nl-NL" dirty="0"/>
              <a:t> </a:t>
            </a:r>
            <a:r>
              <a:rPr lang="nl-NL" dirty="0" smtClean="0"/>
              <a:t>A. Vogel</a:t>
            </a:r>
          </a:p>
          <a:p>
            <a:r>
              <a:rPr lang="nl-NL" dirty="0" smtClean="0"/>
              <a:t>Sint-Janskruid</a:t>
            </a:r>
          </a:p>
          <a:p>
            <a:r>
              <a:rPr lang="nl-NL" dirty="0" smtClean="0"/>
              <a:t>Citroenmelisse</a:t>
            </a:r>
          </a:p>
          <a:p>
            <a:r>
              <a:rPr lang="nl-NL" dirty="0" smtClean="0"/>
              <a:t>Zilverkaars</a:t>
            </a:r>
          </a:p>
          <a:p>
            <a:endParaRPr lang="nl-NL" dirty="0"/>
          </a:p>
          <a:p>
            <a:pPr marL="0" indent="0">
              <a:buNone/>
            </a:pPr>
            <a:r>
              <a:rPr lang="nl-NL" dirty="0" err="1" smtClean="0"/>
              <a:t>Ymea</a:t>
            </a:r>
            <a:endParaRPr lang="nl-NL" dirty="0" smtClean="0"/>
          </a:p>
          <a:p>
            <a:r>
              <a:rPr lang="nl-NL" dirty="0" smtClean="0"/>
              <a:t>Zilverkaars</a:t>
            </a:r>
          </a:p>
          <a:p>
            <a:r>
              <a:rPr lang="nl-NL" dirty="0" smtClean="0"/>
              <a:t>Vitamine D</a:t>
            </a:r>
            <a:endParaRPr lang="nl-NL" dirty="0"/>
          </a:p>
        </p:txBody>
      </p:sp>
      <p:pic>
        <p:nvPicPr>
          <p:cNvPr id="1028" name="Picture 4" descr="https://www.ymea.nl/wp-content/uploads/sites/2/2017/03/Ymea.def_.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1720" y="4240810"/>
            <a:ext cx="1700011" cy="17000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rouw in de overgang: A.Vogel Famosan Overgang Balans "/>
          <p:cNvPicPr>
            <a:picLocks noChangeAspect="1" noChangeArrowheads="1"/>
          </p:cNvPicPr>
          <p:nvPr/>
        </p:nvPicPr>
        <p:blipFill rotWithShape="1">
          <a:blip r:embed="rId4">
            <a:extLst>
              <a:ext uri="{28A0092B-C50C-407E-A947-70E740481C1C}">
                <a14:useLocalDpi xmlns:a14="http://schemas.microsoft.com/office/drawing/2010/main" val="0"/>
              </a:ext>
            </a:extLst>
          </a:blip>
          <a:srcRect l="30242" t="7412" r="29594" b="8034"/>
          <a:stretch/>
        </p:blipFill>
        <p:spPr bwMode="auto">
          <a:xfrm>
            <a:off x="4391696" y="2240924"/>
            <a:ext cx="734096" cy="15454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overgang totaa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714" r="33143"/>
          <a:stretch/>
        </p:blipFill>
        <p:spPr bwMode="auto">
          <a:xfrm rot="20158887">
            <a:off x="6270138" y="1075258"/>
            <a:ext cx="961366" cy="19553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Nachtzweten en opvliegers in de overgang | A.Vogel Famosan Salvia EXTRA STERK"/>
          <p:cNvPicPr>
            <a:picLocks noChangeAspect="1" noChangeArrowheads="1"/>
          </p:cNvPicPr>
          <p:nvPr/>
        </p:nvPicPr>
        <p:blipFill rotWithShape="1">
          <a:blip r:embed="rId6">
            <a:extLst>
              <a:ext uri="{28A0092B-C50C-407E-A947-70E740481C1C}">
                <a14:useLocalDpi xmlns:a14="http://schemas.microsoft.com/office/drawing/2010/main" val="0"/>
              </a:ext>
            </a:extLst>
          </a:blip>
          <a:srcRect l="31406" t="6096" r="30709" b="7153"/>
          <a:stretch/>
        </p:blipFill>
        <p:spPr bwMode="auto">
          <a:xfrm rot="719607">
            <a:off x="7482627" y="1347354"/>
            <a:ext cx="888642" cy="20348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beeldingsresultaat voor overgang voedingssupplement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0997" y="2677763"/>
            <a:ext cx="2713320" cy="367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219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smtClean="0"/>
              <a:t>Fyto</a:t>
            </a:r>
            <a:r>
              <a:rPr lang="nl-NL" b="1" dirty="0" smtClean="0"/>
              <a:t>-oestrogenen</a:t>
            </a:r>
            <a:endParaRPr lang="nl-NL" b="1" dirty="0"/>
          </a:p>
        </p:txBody>
      </p:sp>
      <p:sp>
        <p:nvSpPr>
          <p:cNvPr id="3" name="Tijdelijke aanduiding voor inhoud 2"/>
          <p:cNvSpPr>
            <a:spLocks noGrp="1"/>
          </p:cNvSpPr>
          <p:nvPr>
            <p:ph idx="1"/>
          </p:nvPr>
        </p:nvSpPr>
        <p:spPr>
          <a:xfrm>
            <a:off x="1103312" y="2052918"/>
            <a:ext cx="9991342" cy="4195481"/>
          </a:xfrm>
        </p:spPr>
        <p:txBody>
          <a:bodyPr>
            <a:normAutofit/>
          </a:bodyPr>
          <a:lstStyle/>
          <a:p>
            <a:r>
              <a:rPr lang="nl-NL" dirty="0" smtClean="0"/>
              <a:t>Worden door darmbacteriën omgezet in </a:t>
            </a:r>
            <a:r>
              <a:rPr lang="nl-NL" dirty="0" err="1" smtClean="0"/>
              <a:t>equol</a:t>
            </a:r>
            <a:r>
              <a:rPr lang="nl-NL" dirty="0" smtClean="0"/>
              <a:t>, een zwak oestrogeen</a:t>
            </a:r>
          </a:p>
          <a:p>
            <a:r>
              <a:rPr lang="nl-NL" dirty="0" smtClean="0"/>
              <a:t>Komen voor in:</a:t>
            </a:r>
          </a:p>
          <a:p>
            <a:pPr lvl="1"/>
            <a:r>
              <a:rPr lang="nl-NL" dirty="0" smtClean="0"/>
              <a:t>Groenten, fruit en graanproducten (soja, linzen, kikkererwten</a:t>
            </a:r>
            <a:r>
              <a:rPr lang="nl-NL" smtClean="0"/>
              <a:t>, lijnzaad, </a:t>
            </a:r>
            <a:r>
              <a:rPr lang="nl-NL" dirty="0" smtClean="0"/>
              <a:t>hop)</a:t>
            </a:r>
          </a:p>
          <a:p>
            <a:pPr lvl="1"/>
            <a:r>
              <a:rPr lang="nl-NL" dirty="0" smtClean="0"/>
              <a:t>Voedingssupplementen</a:t>
            </a:r>
          </a:p>
          <a:p>
            <a:r>
              <a:rPr lang="nl-NL" dirty="0" smtClean="0"/>
              <a:t>Verschillende soorten </a:t>
            </a:r>
            <a:r>
              <a:rPr lang="nl-NL" dirty="0" err="1" smtClean="0"/>
              <a:t>fyto</a:t>
            </a:r>
            <a:r>
              <a:rPr lang="nl-NL" dirty="0" smtClean="0"/>
              <a:t>-oestrogenen:</a:t>
            </a:r>
          </a:p>
          <a:p>
            <a:pPr lvl="1"/>
            <a:r>
              <a:rPr lang="nl-NL" dirty="0" err="1" smtClean="0"/>
              <a:t>Isoflavonen</a:t>
            </a:r>
            <a:endParaRPr lang="nl-NL" dirty="0" smtClean="0"/>
          </a:p>
          <a:p>
            <a:pPr lvl="1"/>
            <a:r>
              <a:rPr lang="nl-NL" dirty="0" err="1" smtClean="0"/>
              <a:t>Lignanen</a:t>
            </a:r>
            <a:endParaRPr lang="nl-NL" dirty="0" smtClean="0"/>
          </a:p>
          <a:p>
            <a:pPr lvl="1"/>
            <a:r>
              <a:rPr lang="nl-NL" dirty="0" err="1" smtClean="0"/>
              <a:t>Coumestanen</a:t>
            </a:r>
            <a:endParaRPr lang="nl-NL" dirty="0" smtClean="0"/>
          </a:p>
          <a:p>
            <a:pPr marL="0" indent="0">
              <a:buNone/>
            </a:pPr>
            <a:endParaRPr lang="nl-NL" dirty="0"/>
          </a:p>
          <a:p>
            <a:endParaRPr lang="nl-NL" dirty="0" smtClean="0"/>
          </a:p>
          <a:p>
            <a:endParaRPr lang="nl-NL" dirty="0"/>
          </a:p>
        </p:txBody>
      </p:sp>
      <p:pic>
        <p:nvPicPr>
          <p:cNvPr id="1025" name="Picture 1" descr="downloaden document voor zak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14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pslaan docu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14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rinten docu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4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fbeeldingsresultaat voor overgang bi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9568" y="3796754"/>
            <a:ext cx="3445086" cy="194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77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Maar…</a:t>
            </a:r>
            <a:endParaRPr lang="nl-NL" b="1" dirty="0"/>
          </a:p>
        </p:txBody>
      </p:sp>
      <p:sp>
        <p:nvSpPr>
          <p:cNvPr id="3" name="Tijdelijke aanduiding voor inhoud 2"/>
          <p:cNvSpPr>
            <a:spLocks noGrp="1"/>
          </p:cNvSpPr>
          <p:nvPr>
            <p:ph idx="1"/>
          </p:nvPr>
        </p:nvSpPr>
        <p:spPr/>
        <p:txBody>
          <a:bodyPr>
            <a:normAutofit lnSpcReduction="10000"/>
          </a:bodyPr>
          <a:lstStyle/>
          <a:p>
            <a:r>
              <a:rPr lang="nl-NL" dirty="0" smtClean="0"/>
              <a:t>Er </a:t>
            </a:r>
            <a:r>
              <a:rPr lang="nl-NL" dirty="0"/>
              <a:t>is geen bewijs dat </a:t>
            </a:r>
            <a:r>
              <a:rPr lang="nl-NL" dirty="0" err="1"/>
              <a:t>fyto</a:t>
            </a:r>
            <a:r>
              <a:rPr lang="nl-NL" dirty="0"/>
              <a:t>-oestrogenen werkzaam </a:t>
            </a:r>
            <a:r>
              <a:rPr lang="nl-NL" dirty="0" smtClean="0"/>
              <a:t>zijn </a:t>
            </a:r>
            <a:r>
              <a:rPr lang="nl-NL" dirty="0"/>
              <a:t>in de behandeling van </a:t>
            </a:r>
            <a:r>
              <a:rPr lang="nl-NL" dirty="0" err="1" smtClean="0"/>
              <a:t>vasomotore</a:t>
            </a:r>
            <a:r>
              <a:rPr lang="nl-NL" dirty="0" smtClean="0"/>
              <a:t> klachten</a:t>
            </a:r>
            <a:endParaRPr lang="nl-NL" dirty="0"/>
          </a:p>
          <a:p>
            <a:r>
              <a:rPr lang="nl-NL" dirty="0" smtClean="0"/>
              <a:t>Er </a:t>
            </a:r>
            <a:r>
              <a:rPr lang="nl-NL" dirty="0"/>
              <a:t>zijn aanwijzingen dat </a:t>
            </a:r>
            <a:r>
              <a:rPr lang="nl-NL" dirty="0" err="1" smtClean="0"/>
              <a:t>fyto</a:t>
            </a:r>
            <a:r>
              <a:rPr lang="nl-NL" dirty="0" smtClean="0"/>
              <a:t>-oestrogenen </a:t>
            </a:r>
            <a:r>
              <a:rPr lang="nl-NL" dirty="0"/>
              <a:t>een </a:t>
            </a:r>
            <a:r>
              <a:rPr lang="nl-NL" dirty="0" smtClean="0"/>
              <a:t>stimulerende </a:t>
            </a:r>
            <a:r>
              <a:rPr lang="nl-NL" dirty="0"/>
              <a:t>werking hebben op </a:t>
            </a:r>
            <a:r>
              <a:rPr lang="nl-NL" dirty="0" smtClean="0"/>
              <a:t>borstkankercellen </a:t>
            </a:r>
            <a:r>
              <a:rPr lang="nl-NL" dirty="0"/>
              <a:t>in </a:t>
            </a:r>
            <a:r>
              <a:rPr lang="nl-NL" dirty="0" smtClean="0"/>
              <a:t>vitro</a:t>
            </a:r>
          </a:p>
          <a:p>
            <a:endParaRPr lang="nl-NL" dirty="0"/>
          </a:p>
          <a:p>
            <a:pPr marL="0" indent="0">
              <a:buNone/>
            </a:pPr>
            <a:endParaRPr lang="nl-NL" sz="1600" dirty="0" smtClean="0"/>
          </a:p>
          <a:p>
            <a:pPr marL="0" indent="0">
              <a:buNone/>
            </a:pPr>
            <a:endParaRPr lang="nl-NL" sz="1600" dirty="0"/>
          </a:p>
          <a:p>
            <a:pPr marL="0" indent="0">
              <a:buNone/>
            </a:pPr>
            <a:endParaRPr lang="nl-NL" sz="1600" dirty="0" smtClean="0"/>
          </a:p>
          <a:p>
            <a:pPr marL="0" indent="0">
              <a:buNone/>
            </a:pPr>
            <a:endParaRPr lang="nl-NL" sz="1600" dirty="0"/>
          </a:p>
          <a:p>
            <a:pPr marL="0" indent="0">
              <a:buNone/>
            </a:pPr>
            <a:endParaRPr lang="nl-NL" sz="1600" dirty="0" smtClean="0"/>
          </a:p>
          <a:p>
            <a:pPr marL="0" indent="0">
              <a:buNone/>
            </a:pPr>
            <a:r>
              <a:rPr lang="nl-NL" sz="1600" dirty="0" smtClean="0"/>
              <a:t>Bron</a:t>
            </a:r>
            <a:r>
              <a:rPr lang="nl-NL" sz="1600" dirty="0"/>
              <a:t>: </a:t>
            </a:r>
            <a:r>
              <a:rPr lang="nl-NL" sz="1600" dirty="0" smtClean="0"/>
              <a:t>NHG-standaard Overgang; menopauze </a:t>
            </a:r>
            <a:r>
              <a:rPr lang="nl-NL" sz="1600" dirty="0"/>
              <a:t>studie gids, Barentsen en van de Weijer, 2004.</a:t>
            </a:r>
          </a:p>
        </p:txBody>
      </p:sp>
    </p:spTree>
    <p:extLst>
      <p:ext uri="{BB962C8B-B14F-4D97-AF65-F5344CB8AC3E}">
        <p14:creationId xmlns:p14="http://schemas.microsoft.com/office/powerpoint/2010/main" val="399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Hoeveel </a:t>
            </a:r>
            <a:r>
              <a:rPr lang="nl-NL" dirty="0"/>
              <a:t>patiënten met de diagnose overgangsklachten heeft de huisarts in </a:t>
            </a:r>
            <a:r>
              <a:rPr lang="nl-NL" dirty="0" smtClean="0"/>
              <a:t>de praktijk</a:t>
            </a:r>
            <a:r>
              <a:rPr lang="nl-NL" dirty="0"/>
              <a:t>?</a:t>
            </a:r>
          </a:p>
        </p:txBody>
      </p:sp>
      <p:pic>
        <p:nvPicPr>
          <p:cNvPr id="4" name="Tijdelijke aanduiding voor inhoud 3"/>
          <p:cNvPicPr>
            <a:picLocks noGrp="1" noChangeAspect="1"/>
          </p:cNvPicPr>
          <p:nvPr>
            <p:ph idx="1"/>
          </p:nvPr>
        </p:nvPicPr>
        <p:blipFill>
          <a:blip r:embed="rId3"/>
          <a:stretch>
            <a:fillRect/>
          </a:stretch>
        </p:blipFill>
        <p:spPr>
          <a:xfrm>
            <a:off x="2421228" y="2955802"/>
            <a:ext cx="7244300" cy="2889580"/>
          </a:xfrm>
          <a:prstGeom prst="rect">
            <a:avLst/>
          </a:prstGeom>
        </p:spPr>
      </p:pic>
    </p:spTree>
    <p:extLst>
      <p:ext uri="{BB962C8B-B14F-4D97-AF65-F5344CB8AC3E}">
        <p14:creationId xmlns:p14="http://schemas.microsoft.com/office/powerpoint/2010/main" val="2914895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Soja</a:t>
            </a:r>
            <a:endParaRPr lang="nl-NL" b="1" dirty="0"/>
          </a:p>
        </p:txBody>
      </p:sp>
      <p:sp>
        <p:nvSpPr>
          <p:cNvPr id="3" name="Tijdelijke aanduiding voor inhoud 2"/>
          <p:cNvSpPr>
            <a:spLocks noGrp="1"/>
          </p:cNvSpPr>
          <p:nvPr>
            <p:ph idx="1"/>
          </p:nvPr>
        </p:nvSpPr>
        <p:spPr>
          <a:xfrm>
            <a:off x="1103312" y="2052918"/>
            <a:ext cx="9547516" cy="4195481"/>
          </a:xfrm>
        </p:spPr>
        <p:txBody>
          <a:bodyPr/>
          <a:lstStyle/>
          <a:p>
            <a:r>
              <a:rPr lang="nl-NL" sz="2400" dirty="0" err="1" smtClean="0"/>
              <a:t>Isoflavonen</a:t>
            </a:r>
            <a:r>
              <a:rPr lang="nl-NL" sz="2400" dirty="0" smtClean="0"/>
              <a:t>: </a:t>
            </a:r>
            <a:r>
              <a:rPr lang="nl-NL" sz="2400" dirty="0" err="1"/>
              <a:t>genisteïne</a:t>
            </a:r>
            <a:r>
              <a:rPr lang="nl-NL" sz="2400" dirty="0"/>
              <a:t>, </a:t>
            </a:r>
            <a:r>
              <a:rPr lang="nl-NL" sz="2400" dirty="0" err="1"/>
              <a:t>daidzeïne</a:t>
            </a:r>
            <a:r>
              <a:rPr lang="nl-NL" sz="2400" dirty="0"/>
              <a:t> en </a:t>
            </a:r>
            <a:r>
              <a:rPr lang="nl-NL" sz="2400" dirty="0" err="1" smtClean="0"/>
              <a:t>glyceteïne</a:t>
            </a:r>
            <a:endParaRPr lang="nl-NL" sz="2400" dirty="0" smtClean="0"/>
          </a:p>
          <a:p>
            <a:r>
              <a:rPr lang="nl-NL" sz="2400" dirty="0" smtClean="0"/>
              <a:t>In Azië komt minder borstkanker voor</a:t>
            </a:r>
          </a:p>
          <a:p>
            <a:r>
              <a:rPr lang="nl-NL" sz="2400" dirty="0"/>
              <a:t>Er zijn aanwijzingen dat </a:t>
            </a:r>
            <a:r>
              <a:rPr lang="nl-NL" sz="2400" dirty="0" smtClean="0"/>
              <a:t>deze </a:t>
            </a:r>
            <a:r>
              <a:rPr lang="nl-NL" sz="2400" dirty="0" err="1" smtClean="0"/>
              <a:t>fyto</a:t>
            </a:r>
            <a:r>
              <a:rPr lang="nl-NL" sz="2400" dirty="0" smtClean="0"/>
              <a:t>-oestrogenen </a:t>
            </a:r>
            <a:r>
              <a:rPr lang="nl-NL" sz="2400" dirty="0"/>
              <a:t>een stimulerende werking hebben op borstkankercellen in vitro</a:t>
            </a:r>
            <a:endParaRPr lang="nl-NL" sz="2400" dirty="0" smtClean="0"/>
          </a:p>
          <a:p>
            <a:r>
              <a:rPr lang="nl-NL" sz="2400" dirty="0"/>
              <a:t>De veiligheid van hoge doses soja bij hormoongevoelige borstkanker </a:t>
            </a:r>
            <a:r>
              <a:rPr lang="nl-NL" sz="2400" dirty="0" smtClean="0"/>
              <a:t>staat </a:t>
            </a:r>
            <a:r>
              <a:rPr lang="nl-NL" sz="2400" dirty="0"/>
              <a:t>ter discussie</a:t>
            </a:r>
            <a:r>
              <a:rPr lang="nl-NL" sz="2400" dirty="0" smtClean="0"/>
              <a:t>.</a:t>
            </a:r>
          </a:p>
          <a:p>
            <a:r>
              <a:rPr lang="nl-NL" sz="2400" dirty="0" smtClean="0"/>
              <a:t>Effect op overgangsklachten niet aangetoond</a:t>
            </a:r>
          </a:p>
          <a:p>
            <a:endParaRPr lang="nl-NL" dirty="0"/>
          </a:p>
        </p:txBody>
      </p:sp>
      <p:sp>
        <p:nvSpPr>
          <p:cNvPr id="4" name="Tekstvak 3"/>
          <p:cNvSpPr txBox="1"/>
          <p:nvPr/>
        </p:nvSpPr>
        <p:spPr>
          <a:xfrm>
            <a:off x="1103312" y="6244153"/>
            <a:ext cx="5718220" cy="369332"/>
          </a:xfrm>
          <a:prstGeom prst="rect">
            <a:avLst/>
          </a:prstGeom>
          <a:noFill/>
        </p:spPr>
        <p:txBody>
          <a:bodyPr wrap="square" rtlCol="0">
            <a:spAutoFit/>
          </a:bodyPr>
          <a:lstStyle/>
          <a:p>
            <a:r>
              <a:rPr lang="nl-NL" dirty="0" smtClean="0"/>
              <a:t>Bron: Oncoline.nl</a:t>
            </a:r>
            <a:endParaRPr lang="nl-NL" dirty="0"/>
          </a:p>
        </p:txBody>
      </p:sp>
    </p:spTree>
    <p:extLst>
      <p:ext uri="{BB962C8B-B14F-4D97-AF65-F5344CB8AC3E}">
        <p14:creationId xmlns:p14="http://schemas.microsoft.com/office/powerpoint/2010/main" val="1131759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Conclusie zelfzorgmiddelen</a:t>
            </a:r>
            <a:endParaRPr lang="nl-NL" b="1" dirty="0"/>
          </a:p>
        </p:txBody>
      </p:sp>
      <p:sp>
        <p:nvSpPr>
          <p:cNvPr id="3" name="Tijdelijke aanduiding voor inhoud 2"/>
          <p:cNvSpPr>
            <a:spLocks noGrp="1"/>
          </p:cNvSpPr>
          <p:nvPr>
            <p:ph idx="1"/>
          </p:nvPr>
        </p:nvSpPr>
        <p:spPr/>
        <p:txBody>
          <a:bodyPr>
            <a:normAutofit/>
          </a:bodyPr>
          <a:lstStyle/>
          <a:p>
            <a:r>
              <a:rPr lang="nl-NL" sz="2400" dirty="0" smtClean="0"/>
              <a:t>Nauwelijks onderzoek naar gedaan (geen geregistreerde geneesmiddelen)</a:t>
            </a:r>
          </a:p>
          <a:p>
            <a:r>
              <a:rPr lang="nl-NL" sz="2400" dirty="0" smtClean="0"/>
              <a:t>Met name placebo effect</a:t>
            </a:r>
          </a:p>
          <a:p>
            <a:r>
              <a:rPr lang="nl-NL" sz="2400" dirty="0" smtClean="0"/>
              <a:t>Cave: Bijwerkingen</a:t>
            </a:r>
            <a:r>
              <a:rPr lang="nl-NL" sz="2400" dirty="0"/>
              <a:t> </a:t>
            </a:r>
            <a:r>
              <a:rPr lang="nl-NL" sz="2400" dirty="0" smtClean="0"/>
              <a:t>en interacties</a:t>
            </a:r>
          </a:p>
        </p:txBody>
      </p:sp>
    </p:spTree>
    <p:extLst>
      <p:ext uri="{BB962C8B-B14F-4D97-AF65-F5344CB8AC3E}">
        <p14:creationId xmlns:p14="http://schemas.microsoft.com/office/powerpoint/2010/main" val="3937214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Niet-medicamenteuze behandeling</a:t>
            </a:r>
            <a:endParaRPr lang="nl-NL" b="1" dirty="0"/>
          </a:p>
        </p:txBody>
      </p:sp>
      <p:sp>
        <p:nvSpPr>
          <p:cNvPr id="3" name="Tijdelijke aanduiding voor inhoud 2"/>
          <p:cNvSpPr>
            <a:spLocks noGrp="1"/>
          </p:cNvSpPr>
          <p:nvPr>
            <p:ph idx="1"/>
          </p:nvPr>
        </p:nvSpPr>
        <p:spPr/>
        <p:txBody>
          <a:bodyPr/>
          <a:lstStyle/>
          <a:p>
            <a:endParaRPr lang="nl-NL" dirty="0" smtClean="0"/>
          </a:p>
          <a:p>
            <a:r>
              <a:rPr lang="nl-NL" dirty="0" smtClean="0"/>
              <a:t>Contact met lotgenoten</a:t>
            </a:r>
          </a:p>
          <a:p>
            <a:r>
              <a:rPr lang="nl-NL" dirty="0" smtClean="0"/>
              <a:t>Bij dyspareunie (vaginale pijn bij contact): adequate stimulatie</a:t>
            </a:r>
          </a:p>
          <a:p>
            <a:r>
              <a:rPr lang="nl-NL" dirty="0" smtClean="0"/>
              <a:t>Afvallen bij </a:t>
            </a:r>
            <a:r>
              <a:rPr lang="nl-NL" dirty="0" err="1" smtClean="0"/>
              <a:t>obese</a:t>
            </a:r>
            <a:r>
              <a:rPr lang="nl-NL" dirty="0" smtClean="0"/>
              <a:t> vrouwen</a:t>
            </a:r>
            <a:endParaRPr lang="nl-NL" dirty="0"/>
          </a:p>
          <a:p>
            <a:pPr marL="0" indent="0">
              <a:buNone/>
            </a:pPr>
            <a:endParaRPr lang="nl-NL" dirty="0"/>
          </a:p>
        </p:txBody>
      </p:sp>
    </p:spTree>
    <p:extLst>
      <p:ext uri="{BB962C8B-B14F-4D97-AF65-F5344CB8AC3E}">
        <p14:creationId xmlns:p14="http://schemas.microsoft.com/office/powerpoint/2010/main" val="118301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Take Home Message</a:t>
            </a:r>
            <a:endParaRPr lang="nl-NL" b="1" dirty="0"/>
          </a:p>
        </p:txBody>
      </p:sp>
      <p:sp>
        <p:nvSpPr>
          <p:cNvPr id="3" name="Tijdelijke aanduiding voor inhoud 2"/>
          <p:cNvSpPr>
            <a:spLocks noGrp="1"/>
          </p:cNvSpPr>
          <p:nvPr>
            <p:ph idx="1"/>
          </p:nvPr>
        </p:nvSpPr>
        <p:spPr>
          <a:xfrm>
            <a:off x="1103312" y="2052918"/>
            <a:ext cx="9753578" cy="4195481"/>
          </a:xfrm>
        </p:spPr>
        <p:txBody>
          <a:bodyPr/>
          <a:lstStyle/>
          <a:p>
            <a:pPr marL="0" indent="0">
              <a:buNone/>
            </a:pPr>
            <a:r>
              <a:rPr lang="nl-NL" altLang="nl-NL" b="1" dirty="0" smtClean="0"/>
              <a:t>Behandeling </a:t>
            </a:r>
            <a:r>
              <a:rPr lang="nl-NL" altLang="nl-NL" b="1" dirty="0" err="1" smtClean="0"/>
              <a:t>overgansklachten</a:t>
            </a:r>
            <a:r>
              <a:rPr lang="nl-NL" altLang="nl-NL" b="1" dirty="0" smtClean="0"/>
              <a:t>:</a:t>
            </a:r>
            <a:endParaRPr lang="nl-NL" altLang="nl-NL" b="1" dirty="0"/>
          </a:p>
          <a:p>
            <a:r>
              <a:rPr lang="nl-NL" altLang="nl-NL" dirty="0"/>
              <a:t>Z</a:t>
            </a:r>
            <a:r>
              <a:rPr lang="nl-NL" altLang="nl-NL" dirty="0" smtClean="0"/>
              <a:t>elden </a:t>
            </a:r>
            <a:r>
              <a:rPr lang="nl-NL" altLang="nl-NL" dirty="0"/>
              <a:t>nodig</a:t>
            </a:r>
          </a:p>
          <a:p>
            <a:r>
              <a:rPr lang="nl-NL" altLang="nl-NL" dirty="0" smtClean="0"/>
              <a:t>Duur </a:t>
            </a:r>
            <a:r>
              <a:rPr lang="nl-NL" altLang="nl-NL" dirty="0"/>
              <a:t>behandeling beperkt door de toename risico's op ernstige </a:t>
            </a:r>
            <a:r>
              <a:rPr lang="nl-NL" altLang="nl-NL" dirty="0" smtClean="0"/>
              <a:t>bijwerkingen</a:t>
            </a:r>
          </a:p>
          <a:p>
            <a:r>
              <a:rPr lang="nl-NL" altLang="nl-NL" dirty="0" smtClean="0"/>
              <a:t>Zelfzorgmiddelen: baat het niet dan schaadt het niet gaat niet op!</a:t>
            </a:r>
            <a:endParaRPr lang="nl-NL" altLang="nl-NL" dirty="0"/>
          </a:p>
          <a:p>
            <a:endParaRPr lang="nl-NL" dirty="0"/>
          </a:p>
        </p:txBody>
      </p:sp>
    </p:spTree>
    <p:extLst>
      <p:ext uri="{BB962C8B-B14F-4D97-AF65-F5344CB8AC3E}">
        <p14:creationId xmlns:p14="http://schemas.microsoft.com/office/powerpoint/2010/main" val="2452964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de overg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623" y="1608642"/>
            <a:ext cx="5958625" cy="382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32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Oestrogenen	</a:t>
            </a:r>
            <a:endParaRPr lang="nl-NL" b="1" dirty="0"/>
          </a:p>
        </p:txBody>
      </p:sp>
      <p:sp>
        <p:nvSpPr>
          <p:cNvPr id="3" name="Tijdelijke aanduiding voor inhoud 2"/>
          <p:cNvSpPr>
            <a:spLocks noGrp="1"/>
          </p:cNvSpPr>
          <p:nvPr>
            <p:ph idx="1"/>
          </p:nvPr>
        </p:nvSpPr>
        <p:spPr/>
        <p:txBody>
          <a:bodyPr>
            <a:normAutofit/>
          </a:bodyPr>
          <a:lstStyle/>
          <a:p>
            <a:r>
              <a:rPr lang="nl-NL" dirty="0"/>
              <a:t>N</a:t>
            </a:r>
            <a:r>
              <a:rPr lang="nl-NL" dirty="0" smtClean="0"/>
              <a:t>atuurlijke </a:t>
            </a:r>
            <a:r>
              <a:rPr lang="nl-NL" dirty="0"/>
              <a:t>humane </a:t>
            </a:r>
            <a:r>
              <a:rPr lang="nl-NL" dirty="0" smtClean="0"/>
              <a:t>oestrogenen</a:t>
            </a:r>
          </a:p>
          <a:p>
            <a:pPr lvl="1"/>
            <a:r>
              <a:rPr lang="nl-NL" dirty="0"/>
              <a:t>estradiol, </a:t>
            </a:r>
            <a:r>
              <a:rPr lang="nl-NL" dirty="0" err="1"/>
              <a:t>estron</a:t>
            </a:r>
            <a:r>
              <a:rPr lang="nl-NL" dirty="0"/>
              <a:t> en </a:t>
            </a:r>
            <a:r>
              <a:rPr lang="nl-NL" dirty="0" err="1" smtClean="0"/>
              <a:t>estriol</a:t>
            </a:r>
            <a:endParaRPr lang="nl-NL" dirty="0"/>
          </a:p>
          <a:p>
            <a:r>
              <a:rPr lang="nl-NL" dirty="0" smtClean="0"/>
              <a:t>Geconjugeerde oestrogenen</a:t>
            </a:r>
          </a:p>
          <a:p>
            <a:pPr lvl="1"/>
            <a:r>
              <a:rPr lang="nl-NL" dirty="0" smtClean="0"/>
              <a:t>Complexe samenstelling van oestrogenen</a:t>
            </a:r>
            <a:endParaRPr lang="nl-NL" dirty="0"/>
          </a:p>
          <a:p>
            <a:r>
              <a:rPr lang="nl-NL" dirty="0" smtClean="0"/>
              <a:t>Synthetische </a:t>
            </a:r>
            <a:r>
              <a:rPr lang="nl-NL" dirty="0"/>
              <a:t>oestrogenen</a:t>
            </a:r>
          </a:p>
          <a:p>
            <a:pPr lvl="1"/>
            <a:r>
              <a:rPr lang="nl-NL" dirty="0" err="1"/>
              <a:t>diëthylstilbestrol</a:t>
            </a:r>
            <a:r>
              <a:rPr lang="nl-NL" dirty="0"/>
              <a:t> en ethinylestradiol</a:t>
            </a:r>
          </a:p>
          <a:p>
            <a:pPr lvl="2"/>
            <a:r>
              <a:rPr lang="nl-NL" dirty="0"/>
              <a:t>Ethinylestradiol is 20 keer </a:t>
            </a:r>
            <a:r>
              <a:rPr lang="nl-NL" dirty="0" smtClean="0"/>
              <a:t>potenter </a:t>
            </a:r>
            <a:r>
              <a:rPr lang="nl-NL" dirty="0"/>
              <a:t>dan estradiol</a:t>
            </a:r>
          </a:p>
          <a:p>
            <a:r>
              <a:rPr lang="nl-NL" dirty="0" err="1" smtClean="0"/>
              <a:t>Fyto</a:t>
            </a:r>
            <a:r>
              <a:rPr lang="nl-NL" dirty="0" smtClean="0"/>
              <a:t>-oestrogenen</a:t>
            </a:r>
          </a:p>
          <a:p>
            <a:pPr lvl="1"/>
            <a:r>
              <a:rPr lang="nl-NL" dirty="0" smtClean="0"/>
              <a:t>Plantenbestanddelen met oestrogene eigenschappen	</a:t>
            </a:r>
          </a:p>
          <a:p>
            <a:pPr marL="914400" lvl="2" indent="0">
              <a:buNone/>
            </a:pPr>
            <a:endParaRPr lang="nl-NL" dirty="0"/>
          </a:p>
        </p:txBody>
      </p:sp>
      <p:sp>
        <p:nvSpPr>
          <p:cNvPr id="7" name="Tekstvak 6"/>
          <p:cNvSpPr txBox="1"/>
          <p:nvPr/>
        </p:nvSpPr>
        <p:spPr>
          <a:xfrm>
            <a:off x="8460741" y="18350"/>
            <a:ext cx="3439634" cy="6839650"/>
          </a:xfrm>
          <a:prstGeom prst="rect">
            <a:avLst/>
          </a:prstGeom>
          <a:solidFill>
            <a:schemeClr val="tx1"/>
          </a:solidFill>
        </p:spPr>
        <p:txBody>
          <a:bodyPr wrap="square" rtlCol="0">
            <a:spAutoFit/>
          </a:bodyPr>
          <a:lstStyle/>
          <a:p>
            <a:endParaRPr lang="nl-NL" dirty="0"/>
          </a:p>
        </p:txBody>
      </p:sp>
      <p:pic>
        <p:nvPicPr>
          <p:cNvPr id="2050" name="Picture 2" descr="Oestradiol-2D-skelet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8525" y="969210"/>
            <a:ext cx="2304065" cy="14737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ethinylestradiol en estradi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8525" y="3423313"/>
            <a:ext cx="2411437" cy="1338348"/>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9681848" y="2444380"/>
            <a:ext cx="1104790" cy="369332"/>
          </a:xfrm>
          <a:prstGeom prst="rect">
            <a:avLst/>
          </a:prstGeom>
          <a:noFill/>
        </p:spPr>
        <p:txBody>
          <a:bodyPr wrap="none" rtlCol="0">
            <a:spAutoFit/>
          </a:bodyPr>
          <a:lstStyle/>
          <a:p>
            <a:r>
              <a:rPr lang="nl-NL" dirty="0" smtClean="0">
                <a:solidFill>
                  <a:schemeClr val="bg1"/>
                </a:solidFill>
              </a:rPr>
              <a:t>Estradiol</a:t>
            </a:r>
          </a:p>
        </p:txBody>
      </p:sp>
      <p:sp>
        <p:nvSpPr>
          <p:cNvPr id="6" name="Tekstvak 5"/>
          <p:cNvSpPr txBox="1"/>
          <p:nvPr/>
        </p:nvSpPr>
        <p:spPr>
          <a:xfrm>
            <a:off x="9222786" y="4869699"/>
            <a:ext cx="1832553" cy="646331"/>
          </a:xfrm>
          <a:prstGeom prst="rect">
            <a:avLst/>
          </a:prstGeom>
          <a:noFill/>
        </p:spPr>
        <p:txBody>
          <a:bodyPr wrap="none" rtlCol="0">
            <a:spAutoFit/>
          </a:bodyPr>
          <a:lstStyle/>
          <a:p>
            <a:r>
              <a:rPr lang="nl-NL" dirty="0" smtClean="0">
                <a:solidFill>
                  <a:schemeClr val="bg1"/>
                </a:solidFill>
              </a:rPr>
              <a:t>Ethinylestradiol</a:t>
            </a:r>
          </a:p>
          <a:p>
            <a:endParaRPr lang="nl-NL" dirty="0"/>
          </a:p>
        </p:txBody>
      </p:sp>
      <p:sp>
        <p:nvSpPr>
          <p:cNvPr id="4" name="Ovaal 3"/>
          <p:cNvSpPr/>
          <p:nvPr/>
        </p:nvSpPr>
        <p:spPr>
          <a:xfrm>
            <a:off x="10897520" y="3438175"/>
            <a:ext cx="554501" cy="4783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0483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Kahoot.it</a:t>
            </a:r>
            <a:endParaRPr lang="nl-NL" dirty="0"/>
          </a:p>
        </p:txBody>
      </p:sp>
      <p:sp>
        <p:nvSpPr>
          <p:cNvPr id="3" name="Tijdelijke aanduiding voor inhoud 2"/>
          <p:cNvSpPr>
            <a:spLocks noGrp="1"/>
          </p:cNvSpPr>
          <p:nvPr>
            <p:ph idx="1"/>
          </p:nvPr>
        </p:nvSpPr>
        <p:spPr/>
        <p:txBody>
          <a:bodyPr/>
          <a:lstStyle/>
          <a:p>
            <a:r>
              <a:rPr lang="nl-NL" dirty="0" smtClean="0"/>
              <a:t>Pincode</a:t>
            </a:r>
          </a:p>
          <a:p>
            <a:r>
              <a:rPr lang="nl-NL" dirty="0" smtClean="0"/>
              <a:t>Gebruikersnaam</a:t>
            </a:r>
          </a:p>
        </p:txBody>
      </p:sp>
    </p:spTree>
    <p:extLst>
      <p:ext uri="{BB962C8B-B14F-4D97-AF65-F5344CB8AC3E}">
        <p14:creationId xmlns:p14="http://schemas.microsoft.com/office/powerpoint/2010/main" val="2671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
            </a:r>
            <a:br>
              <a:rPr lang="nl-NL" dirty="0" smtClean="0"/>
            </a:br>
            <a:r>
              <a:rPr lang="nl-NL" dirty="0" smtClean="0"/>
              <a:t>1. Aan </a:t>
            </a:r>
            <a:r>
              <a:rPr lang="nl-NL" dirty="0"/>
              <a:t>hoeveel </a:t>
            </a:r>
            <a:r>
              <a:rPr lang="nl-NL" dirty="0" smtClean="0"/>
              <a:t>% van de vrouwen met overgangsklachten (45-64 jaar) schrijft de huisarts geneesmiddelen voor?</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endParaRPr lang="nl-NL" dirty="0"/>
          </a:p>
          <a:p>
            <a:pPr marL="514350" indent="-514350">
              <a:buAutoNum type="alphaLcParenR"/>
            </a:pPr>
            <a:endParaRPr lang="nl-NL" dirty="0" smtClean="0"/>
          </a:p>
          <a:p>
            <a:pPr marL="514350" indent="-514350">
              <a:buAutoNum type="alphaLcParenR"/>
            </a:pPr>
            <a:endParaRPr lang="nl-NL" dirty="0" smtClean="0"/>
          </a:p>
          <a:p>
            <a:pPr marL="514350" indent="-514350">
              <a:buAutoNum type="alphaLcParenR"/>
            </a:pPr>
            <a:r>
              <a:rPr lang="nl-NL" sz="2400" dirty="0" smtClean="0"/>
              <a:t>1%</a:t>
            </a:r>
          </a:p>
          <a:p>
            <a:pPr marL="514350" indent="-514350">
              <a:buAutoNum type="alphaLcParenR"/>
            </a:pPr>
            <a:r>
              <a:rPr lang="nl-NL" sz="2400" dirty="0" smtClean="0"/>
              <a:t>4%</a:t>
            </a:r>
          </a:p>
          <a:p>
            <a:pPr marL="514350" indent="-514350">
              <a:buAutoNum type="alphaLcParenR"/>
            </a:pPr>
            <a:r>
              <a:rPr lang="nl-NL" sz="2400" dirty="0" smtClean="0"/>
              <a:t>14%</a:t>
            </a:r>
          </a:p>
          <a:p>
            <a:pPr marL="514350" indent="-514350">
              <a:buAutoNum type="alphaLcParenR"/>
            </a:pPr>
            <a:r>
              <a:rPr lang="nl-NL" sz="2400" dirty="0" smtClean="0"/>
              <a:t>25%</a:t>
            </a:r>
          </a:p>
          <a:p>
            <a:pPr marL="514350" indent="-514350">
              <a:buAutoNum type="alphaLcParenR"/>
            </a:pPr>
            <a:endParaRPr lang="nl-NL" dirty="0"/>
          </a:p>
          <a:p>
            <a:pPr marL="0" indent="0">
              <a:buNone/>
            </a:pPr>
            <a:endParaRPr lang="nl-NL" dirty="0"/>
          </a:p>
          <a:p>
            <a:pPr marL="0" indent="0">
              <a:buNone/>
            </a:pPr>
            <a:r>
              <a:rPr lang="nl-NL" sz="2000" i="1" dirty="0"/>
              <a:t>bron: </a:t>
            </a:r>
            <a:r>
              <a:rPr lang="nl-NL" sz="2000" i="1" dirty="0" err="1"/>
              <a:t>GIPdatabank</a:t>
            </a:r>
            <a:endParaRPr lang="nl-NL" sz="2000" i="1" dirty="0" smtClean="0"/>
          </a:p>
          <a:p>
            <a:pPr marL="514350" indent="-514350">
              <a:buAutoNum type="alphaLcParenR"/>
            </a:pPr>
            <a:endParaRPr lang="nl-NL" dirty="0" smtClean="0"/>
          </a:p>
          <a:p>
            <a:pPr marL="514350" indent="-514350">
              <a:buAutoNum type="alphaLcParenR"/>
            </a:pPr>
            <a:endParaRPr lang="nl-NL" dirty="0"/>
          </a:p>
        </p:txBody>
      </p:sp>
    </p:spTree>
    <p:extLst>
      <p:ext uri="{BB962C8B-B14F-4D97-AF65-F5344CB8AC3E}">
        <p14:creationId xmlns:p14="http://schemas.microsoft.com/office/powerpoint/2010/main" val="77128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2</a:t>
            </a:r>
            <a:r>
              <a:rPr lang="nl-NL" dirty="0" smtClean="0"/>
              <a:t>. </a:t>
            </a:r>
            <a:r>
              <a:rPr lang="nl-NL" dirty="0"/>
              <a:t>Hormonale behandeling bij overgangsklachten wordt ontraden bij vrouwen</a:t>
            </a:r>
            <a:r>
              <a:rPr lang="nl-NL" dirty="0" smtClean="0"/>
              <a:t>:</a:t>
            </a:r>
            <a:endParaRPr lang="nl-NL" dirty="0"/>
          </a:p>
        </p:txBody>
      </p:sp>
      <p:sp>
        <p:nvSpPr>
          <p:cNvPr id="3" name="Tijdelijke aanduiding voor inhoud 2"/>
          <p:cNvSpPr>
            <a:spLocks noGrp="1"/>
          </p:cNvSpPr>
          <p:nvPr>
            <p:ph idx="1"/>
          </p:nvPr>
        </p:nvSpPr>
        <p:spPr/>
        <p:txBody>
          <a:bodyPr/>
          <a:lstStyle/>
          <a:p>
            <a:pPr marL="0" indent="0">
              <a:buNone/>
              <a:defRPr/>
            </a:pPr>
            <a:r>
              <a:rPr lang="nl-NL" dirty="0" smtClean="0"/>
              <a:t> </a:t>
            </a:r>
            <a:r>
              <a:rPr lang="nl-NL" dirty="0"/>
              <a:t>						</a:t>
            </a:r>
            <a:endParaRPr lang="nl-NL" dirty="0" smtClean="0"/>
          </a:p>
          <a:p>
            <a:pPr marL="0" indent="0">
              <a:buNone/>
              <a:defRPr/>
            </a:pPr>
            <a:endParaRPr lang="nl-NL" dirty="0" smtClean="0"/>
          </a:p>
          <a:p>
            <a:pPr marL="0" indent="0">
              <a:buNone/>
              <a:defRPr/>
            </a:pPr>
            <a:r>
              <a:rPr lang="nl-NL" dirty="0" smtClean="0"/>
              <a:t>a)	die roken</a:t>
            </a:r>
            <a:endParaRPr lang="nl-NL" dirty="0"/>
          </a:p>
          <a:p>
            <a:pPr marL="0" indent="0">
              <a:buNone/>
              <a:defRPr/>
            </a:pPr>
            <a:r>
              <a:rPr lang="nl-NL" dirty="0"/>
              <a:t>b</a:t>
            </a:r>
            <a:r>
              <a:rPr lang="nl-NL" dirty="0" smtClean="0"/>
              <a:t>)	die </a:t>
            </a:r>
            <a:r>
              <a:rPr lang="nl-NL" dirty="0"/>
              <a:t>ouder zijn dan 63 jaar								</a:t>
            </a:r>
          </a:p>
          <a:p>
            <a:pPr marL="0" indent="0">
              <a:buNone/>
              <a:defRPr/>
            </a:pPr>
            <a:r>
              <a:rPr lang="nl-NL" dirty="0"/>
              <a:t>c</a:t>
            </a:r>
            <a:r>
              <a:rPr lang="nl-NL" dirty="0" smtClean="0"/>
              <a:t>)	met </a:t>
            </a:r>
            <a:r>
              <a:rPr lang="nl-NL" dirty="0"/>
              <a:t>belaste familieanamnese voor depressie	</a:t>
            </a:r>
          </a:p>
          <a:p>
            <a:endParaRPr lang="nl-NL" dirty="0"/>
          </a:p>
        </p:txBody>
      </p:sp>
    </p:spTree>
    <p:extLst>
      <p:ext uri="{BB962C8B-B14F-4D97-AF65-F5344CB8AC3E}">
        <p14:creationId xmlns:p14="http://schemas.microsoft.com/office/powerpoint/2010/main" val="4046330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ltLang="nl-NL" dirty="0" smtClean="0">
                <a:ea typeface="Geneva"/>
                <a:cs typeface="Geneva"/>
              </a:rPr>
              <a:t>NHG standaard de overgang 2012</a:t>
            </a:r>
            <a:br>
              <a:rPr lang="nl-NL" altLang="nl-NL" dirty="0" smtClean="0">
                <a:ea typeface="Geneva"/>
                <a:cs typeface="Geneva"/>
              </a:rPr>
            </a:br>
            <a:r>
              <a:rPr lang="nl-NL" altLang="nl-NL" dirty="0" smtClean="0">
                <a:ea typeface="Geneva"/>
                <a:cs typeface="Geneva"/>
              </a:rPr>
              <a:t>ontraadt hormonale behandeling aan vrouwen:</a:t>
            </a:r>
            <a:br>
              <a:rPr lang="nl-NL" altLang="nl-NL" dirty="0" smtClean="0">
                <a:ea typeface="Geneva"/>
                <a:cs typeface="Geneva"/>
              </a:rPr>
            </a:br>
            <a:r>
              <a:rPr lang="nl-NL" altLang="nl-NL" dirty="0">
                <a:ea typeface="Geneva"/>
                <a:cs typeface="Geneva"/>
              </a:rPr>
              <a:t/>
            </a:r>
            <a:br>
              <a:rPr lang="nl-NL" altLang="nl-NL" dirty="0">
                <a:ea typeface="Geneva"/>
                <a:cs typeface="Geneva"/>
              </a:rPr>
            </a:br>
            <a:endParaRPr lang="nl-NL" dirty="0"/>
          </a:p>
        </p:txBody>
      </p:sp>
      <p:sp>
        <p:nvSpPr>
          <p:cNvPr id="3" name="Tijdelijke aanduiding voor inhoud 2"/>
          <p:cNvSpPr>
            <a:spLocks noGrp="1"/>
          </p:cNvSpPr>
          <p:nvPr>
            <p:ph idx="1"/>
          </p:nvPr>
        </p:nvSpPr>
        <p:spPr/>
        <p:txBody>
          <a:bodyPr>
            <a:normAutofit fontScale="85000" lnSpcReduction="20000"/>
          </a:bodyPr>
          <a:lstStyle/>
          <a:p>
            <a:endParaRPr lang="nl-NL" sz="2400" dirty="0" smtClean="0"/>
          </a:p>
          <a:p>
            <a:r>
              <a:rPr lang="nl-NL" sz="2400" dirty="0" smtClean="0"/>
              <a:t>die </a:t>
            </a:r>
            <a:r>
              <a:rPr lang="nl-NL" sz="2400" dirty="0"/>
              <a:t>roken en/of </a:t>
            </a:r>
            <a:r>
              <a:rPr lang="nl-NL" sz="2400" dirty="0" err="1"/>
              <a:t>antihypertensieve</a:t>
            </a:r>
            <a:r>
              <a:rPr lang="nl-NL" sz="2400" dirty="0"/>
              <a:t> of cholesterolverlagende medicatie gebruiken;</a:t>
            </a:r>
          </a:p>
          <a:p>
            <a:r>
              <a:rPr lang="nl-NL" sz="2400" dirty="0"/>
              <a:t>na een doorgemaakt myocardinfarct, CVA, diepe veneuze trombose of longembolie;</a:t>
            </a:r>
          </a:p>
          <a:p>
            <a:r>
              <a:rPr lang="nl-NL" sz="2400" dirty="0"/>
              <a:t>met trombofilie, zoals de aanwezigheid van de </a:t>
            </a:r>
            <a:r>
              <a:rPr lang="nl-NL" sz="2400" dirty="0" smtClean="0"/>
              <a:t>factor V Leiden mutatie</a:t>
            </a:r>
            <a:r>
              <a:rPr lang="nl-NL" sz="2400" dirty="0"/>
              <a:t> </a:t>
            </a:r>
            <a:r>
              <a:rPr lang="nl-NL" sz="2400" dirty="0" smtClean="0"/>
              <a:t>of belaste familieanamnese </a:t>
            </a:r>
            <a:r>
              <a:rPr lang="nl-NL" sz="2400" dirty="0"/>
              <a:t>voor veneuze trombose;</a:t>
            </a:r>
          </a:p>
          <a:p>
            <a:r>
              <a:rPr lang="nl-NL" sz="2400" dirty="0"/>
              <a:t>met een verhoogd risico op mammacarcinoom </a:t>
            </a:r>
            <a:r>
              <a:rPr lang="nl-NL" sz="2400" dirty="0" smtClean="0"/>
              <a:t>met</a:t>
            </a:r>
            <a:r>
              <a:rPr lang="nl-NL" sz="2400" dirty="0"/>
              <a:t>, al dan niet in remissie zijnde, hormoonafhankelijke tumoren, zoals </a:t>
            </a:r>
            <a:r>
              <a:rPr lang="nl-NL" sz="2400" dirty="0" smtClean="0"/>
              <a:t>mamma-</a:t>
            </a:r>
            <a:r>
              <a:rPr lang="nl-NL" sz="2400" dirty="0"/>
              <a:t> </a:t>
            </a:r>
            <a:r>
              <a:rPr lang="nl-NL" sz="2400" dirty="0" smtClean="0"/>
              <a:t>of endometriumcarcinoom</a:t>
            </a:r>
            <a:r>
              <a:rPr lang="nl-NL" sz="2400" dirty="0"/>
              <a:t>;</a:t>
            </a:r>
          </a:p>
          <a:p>
            <a:r>
              <a:rPr lang="nl-NL" sz="2400" dirty="0"/>
              <a:t>ernstige leverfunctiestoornissen of cholestatische icterus tijdens zwangerschap;</a:t>
            </a:r>
          </a:p>
          <a:p>
            <a:r>
              <a:rPr lang="nl-NL" sz="2400" dirty="0"/>
              <a:t>met </a:t>
            </a:r>
            <a:r>
              <a:rPr lang="nl-NL" sz="2400" dirty="0" smtClean="0"/>
              <a:t>endometriose</a:t>
            </a:r>
            <a:endParaRPr lang="nl-NL" sz="2400" dirty="0"/>
          </a:p>
        </p:txBody>
      </p:sp>
    </p:spTree>
    <p:extLst>
      <p:ext uri="{BB962C8B-B14F-4D97-AF65-F5344CB8AC3E}">
        <p14:creationId xmlns:p14="http://schemas.microsoft.com/office/powerpoint/2010/main" val="39681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Behandeling overgangsklachten</a:t>
            </a:r>
            <a:endParaRPr lang="nl-NL" b="1" dirty="0"/>
          </a:p>
        </p:txBody>
      </p:sp>
      <p:sp>
        <p:nvSpPr>
          <p:cNvPr id="3" name="Tijdelijke aanduiding voor inhoud 2"/>
          <p:cNvSpPr>
            <a:spLocks noGrp="1"/>
          </p:cNvSpPr>
          <p:nvPr>
            <p:ph idx="1"/>
          </p:nvPr>
        </p:nvSpPr>
        <p:spPr/>
        <p:txBody>
          <a:bodyPr>
            <a:normAutofit/>
          </a:bodyPr>
          <a:lstStyle/>
          <a:p>
            <a:r>
              <a:rPr lang="nl-NL" dirty="0" smtClean="0"/>
              <a:t>Niet-medicamenteuze behandeling en voorlichting heeft voorkeur</a:t>
            </a:r>
          </a:p>
          <a:p>
            <a:r>
              <a:rPr lang="nl-NL" dirty="0" err="1" smtClean="0"/>
              <a:t>Hormoonsuppletietherpie</a:t>
            </a:r>
            <a:endParaRPr lang="nl-NL" dirty="0" smtClean="0"/>
          </a:p>
          <a:p>
            <a:pPr lvl="1"/>
            <a:r>
              <a:rPr lang="nl-NL" dirty="0" smtClean="0"/>
              <a:t>Bewezen effectief, maar..</a:t>
            </a:r>
          </a:p>
          <a:p>
            <a:pPr lvl="1"/>
            <a:r>
              <a:rPr lang="nl-NL" dirty="0" smtClean="0"/>
              <a:t>Ernstige bijwerkingen:	* mammacarcinoom	</a:t>
            </a:r>
          </a:p>
          <a:p>
            <a:pPr marL="457200" lvl="1" indent="0">
              <a:buNone/>
            </a:pPr>
            <a:r>
              <a:rPr lang="nl-NL" dirty="0"/>
              <a:t>	</a:t>
            </a:r>
            <a:r>
              <a:rPr lang="nl-NL" dirty="0" smtClean="0"/>
              <a:t>					* veneuze trombo-embolie</a:t>
            </a:r>
          </a:p>
          <a:p>
            <a:pPr marL="457200" lvl="1" indent="0">
              <a:buNone/>
            </a:pPr>
            <a:r>
              <a:rPr lang="nl-NL" dirty="0"/>
              <a:t>	</a:t>
            </a:r>
            <a:r>
              <a:rPr lang="nl-NL" dirty="0" smtClean="0"/>
              <a:t>					* Acuut Myocard Infarct</a:t>
            </a:r>
          </a:p>
          <a:p>
            <a:pPr marL="457200" lvl="1" indent="0">
              <a:buNone/>
            </a:pPr>
            <a:r>
              <a:rPr lang="nl-NL" dirty="0"/>
              <a:t>	</a:t>
            </a:r>
            <a:r>
              <a:rPr lang="nl-NL" dirty="0" smtClean="0"/>
              <a:t>					* CVA</a:t>
            </a:r>
          </a:p>
          <a:p>
            <a:pPr marL="457200" lvl="1" indent="0">
              <a:buNone/>
            </a:pPr>
            <a:r>
              <a:rPr lang="nl-NL" dirty="0" smtClean="0">
                <a:sym typeface="Wingdings" panose="05000000000000000000" pitchFamily="2" charset="2"/>
              </a:rPr>
              <a:t>	 Bepaal risicofactoren!</a:t>
            </a:r>
            <a:endParaRPr lang="nl-NL" dirty="0" smtClean="0"/>
          </a:p>
          <a:p>
            <a:pPr lvl="1"/>
            <a:r>
              <a:rPr lang="nl-NL" dirty="0" smtClean="0"/>
              <a:t>Daarom altijd in een zo laag mogelijke effectieve dosering en een zo kort mogelijke behandelduur!</a:t>
            </a:r>
          </a:p>
        </p:txBody>
      </p:sp>
    </p:spTree>
    <p:extLst>
      <p:ext uri="{BB962C8B-B14F-4D97-AF65-F5344CB8AC3E}">
        <p14:creationId xmlns:p14="http://schemas.microsoft.com/office/powerpoint/2010/main" val="6968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Zo kort mogelijk behandelen</a:t>
            </a:r>
            <a:endParaRPr lang="nl-NL" b="1" dirty="0"/>
          </a:p>
        </p:txBody>
      </p:sp>
      <p:sp>
        <p:nvSpPr>
          <p:cNvPr id="3" name="Tijdelijke aanduiding voor inhoud 2"/>
          <p:cNvSpPr>
            <a:spLocks noGrp="1"/>
          </p:cNvSpPr>
          <p:nvPr>
            <p:ph idx="1"/>
          </p:nvPr>
        </p:nvSpPr>
        <p:spPr/>
        <p:txBody>
          <a:bodyPr/>
          <a:lstStyle/>
          <a:p>
            <a:pPr marL="0" indent="0">
              <a:buNone/>
            </a:pPr>
            <a:r>
              <a:rPr lang="nl-NL" u="sng" dirty="0" smtClean="0"/>
              <a:t>Therapie vasomotorische klachten</a:t>
            </a:r>
          </a:p>
          <a:p>
            <a:pPr lvl="1"/>
            <a:r>
              <a:rPr lang="nl-NL" dirty="0" smtClean="0"/>
              <a:t>Evaluatie effect na 3 maanden</a:t>
            </a:r>
          </a:p>
          <a:p>
            <a:pPr lvl="1"/>
            <a:r>
              <a:rPr lang="nl-NL" dirty="0" smtClean="0"/>
              <a:t>Op proef staken na 6 maanden</a:t>
            </a:r>
          </a:p>
          <a:p>
            <a:pPr lvl="1"/>
            <a:r>
              <a:rPr lang="nl-NL" dirty="0" smtClean="0"/>
              <a:t>Eventueel verlenging met 6 maanden</a:t>
            </a:r>
          </a:p>
          <a:p>
            <a:pPr marL="457200" lvl="1" indent="0">
              <a:buNone/>
            </a:pPr>
            <a:endParaRPr lang="nl-NL" b="1" dirty="0" smtClean="0"/>
          </a:p>
          <a:p>
            <a:pPr marL="0" indent="0">
              <a:buNone/>
            </a:pPr>
            <a:r>
              <a:rPr lang="nl-NL" u="sng" dirty="0"/>
              <a:t>Therapie </a:t>
            </a:r>
            <a:r>
              <a:rPr lang="nl-NL" u="sng" dirty="0" smtClean="0"/>
              <a:t>vaginale </a:t>
            </a:r>
            <a:r>
              <a:rPr lang="nl-NL" u="sng" dirty="0"/>
              <a:t>atrofie</a:t>
            </a:r>
          </a:p>
          <a:p>
            <a:pPr lvl="1"/>
            <a:r>
              <a:rPr lang="nl-NL" dirty="0"/>
              <a:t>Evaluatie effect na 6 weken</a:t>
            </a:r>
          </a:p>
          <a:p>
            <a:pPr lvl="1"/>
            <a:r>
              <a:rPr lang="nl-NL" dirty="0"/>
              <a:t>Op proef staken na 3 tot 6 maanden</a:t>
            </a:r>
          </a:p>
          <a:p>
            <a:pPr marL="457200" lvl="1" indent="0">
              <a:buNone/>
            </a:pPr>
            <a:endParaRPr lang="nl-NL" dirty="0" smtClean="0"/>
          </a:p>
          <a:p>
            <a:pPr marL="457200" lvl="1" indent="0">
              <a:buNone/>
            </a:pPr>
            <a:endParaRPr lang="nl-NL" dirty="0" smtClean="0"/>
          </a:p>
          <a:p>
            <a:pPr lvl="1"/>
            <a:endParaRPr lang="nl-NL" dirty="0" smtClean="0"/>
          </a:p>
        </p:txBody>
      </p:sp>
    </p:spTree>
    <p:extLst>
      <p:ext uri="{BB962C8B-B14F-4D97-AF65-F5344CB8AC3E}">
        <p14:creationId xmlns:p14="http://schemas.microsoft.com/office/powerpoint/2010/main" val="1954846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1869</TotalTime>
  <Words>2223</Words>
  <Application>Microsoft Office PowerPoint</Application>
  <PresentationFormat>Breedbeeld</PresentationFormat>
  <Paragraphs>412</Paragraphs>
  <Slides>35</Slides>
  <Notes>30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35</vt:i4>
      </vt:variant>
    </vt:vector>
  </HeadingPairs>
  <TitlesOfParts>
    <vt:vector size="43" baseType="lpstr">
      <vt:lpstr>Arial</vt:lpstr>
      <vt:lpstr>Calibri</vt:lpstr>
      <vt:lpstr>Century Gothic</vt:lpstr>
      <vt:lpstr>Geneva</vt:lpstr>
      <vt:lpstr>Times New Roman</vt:lpstr>
      <vt:lpstr>Wingdings</vt:lpstr>
      <vt:lpstr>Wingdings 3</vt:lpstr>
      <vt:lpstr>Ion</vt:lpstr>
      <vt:lpstr>De overgang</vt:lpstr>
      <vt:lpstr>Inhoud</vt:lpstr>
      <vt:lpstr>Hoeveel patiënten met de diagnose overgangsklachten heeft de huisarts in de praktijk?</vt:lpstr>
      <vt:lpstr>Kahoot.it</vt:lpstr>
      <vt:lpstr> 1. Aan hoeveel % van de vrouwen met overgangsklachten (45-64 jaar) schrijft de huisarts geneesmiddelen voor?</vt:lpstr>
      <vt:lpstr>2. Hormonale behandeling bij overgangsklachten wordt ontraden bij vrouwen:</vt:lpstr>
      <vt:lpstr>NHG standaard de overgang 2012 ontraadt hormonale behandeling aan vrouwen:  </vt:lpstr>
      <vt:lpstr>Behandeling overgangsklachten</vt:lpstr>
      <vt:lpstr>Zo kort mogelijk behandelen</vt:lpstr>
      <vt:lpstr> 3. Bij staken van hormoontherapie is afbouwen van de medicatie noodzakelijk</vt:lpstr>
      <vt:lpstr>Staken met hormoontherapie</vt:lpstr>
      <vt:lpstr>4. Welke medicatie wordt het meest voorgeschreven bij patiënten met overgangsklachten?</vt:lpstr>
      <vt:lpstr>4. Welke medicatie wordt het meest voorgeschreven bij patiënten met overgangsklachten?</vt:lpstr>
      <vt:lpstr>Farmacokinetiek Estradiol - oraal</vt:lpstr>
      <vt:lpstr>Metabolisme First-pass effect afhankelijk van toedieningsvorm</vt:lpstr>
      <vt:lpstr>Veel voorkomende bijwerkingen hormoongebruik oraal/transdermaal</vt:lpstr>
      <vt:lpstr>Veel voorkomende bijwerkingen hormoongebruik vaginaal</vt:lpstr>
      <vt:lpstr>Interacties oestrogenen</vt:lpstr>
      <vt:lpstr>5. Welke toedieningsvorm oestrogeen schrijven huisartsen het meeste voor?</vt:lpstr>
      <vt:lpstr>Welke toedieningsvorm oestrogeen schrijven huisartsen het meeste voor?</vt:lpstr>
      <vt:lpstr>Toedieningsvormen oestrogenen</vt:lpstr>
      <vt:lpstr>Toedieningsvormen oestrogenen - keuze</vt:lpstr>
      <vt:lpstr>Keuze combinatiepreparaat</vt:lpstr>
      <vt:lpstr>Andere medicamenteuze behandelvormen</vt:lpstr>
      <vt:lpstr>6. Hebben plantaardige middelen een plaats binnen de behandeling van overgangsklachten?</vt:lpstr>
      <vt:lpstr>Plantaardige middelen</vt:lpstr>
      <vt:lpstr>Voorbeelden</vt:lpstr>
      <vt:lpstr>Fyto-oestrogenen</vt:lpstr>
      <vt:lpstr>Maar…</vt:lpstr>
      <vt:lpstr>Soja</vt:lpstr>
      <vt:lpstr>Conclusie zelfzorgmiddelen</vt:lpstr>
      <vt:lpstr>Niet-medicamenteuze behandeling</vt:lpstr>
      <vt:lpstr>Take Home Message</vt:lpstr>
      <vt:lpstr>PowerPoint-presentatie</vt:lpstr>
      <vt:lpstr>Oestrogenen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Jolande Koller</dc:creator>
  <cp:lastModifiedBy>Manager LocatieKON</cp:lastModifiedBy>
  <cp:revision>253</cp:revision>
  <dcterms:created xsi:type="dcterms:W3CDTF">2017-04-30T18:38:04Z</dcterms:created>
  <dcterms:modified xsi:type="dcterms:W3CDTF">2017-06-20T07:09:08Z</dcterms:modified>
</cp:coreProperties>
</file>